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300" r:id="rId16"/>
    <p:sldId id="299" r:id="rId17"/>
    <p:sldId id="271" r:id="rId18"/>
    <p:sldId id="296" r:id="rId19"/>
    <p:sldId id="285" r:id="rId20"/>
    <p:sldId id="286" r:id="rId21"/>
    <p:sldId id="287" r:id="rId22"/>
    <p:sldId id="288" r:id="rId23"/>
    <p:sldId id="291" r:id="rId24"/>
    <p:sldId id="289"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A67FF9-D877-9C4F-B431-3C50BF88D6A5}"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3F6A0-8E6C-E146-A593-CBEF05EDE3C6}" type="slidenum">
              <a:rPr lang="en-US" smtClean="0"/>
              <a:t>‹#›</a:t>
            </a:fld>
            <a:endParaRPr lang="en-US"/>
          </a:p>
        </p:txBody>
      </p:sp>
    </p:spTree>
    <p:extLst>
      <p:ext uri="{BB962C8B-B14F-4D97-AF65-F5344CB8AC3E}">
        <p14:creationId xmlns:p14="http://schemas.microsoft.com/office/powerpoint/2010/main" val="13636875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Digital_preservation" TargetMode="External"/><Relationship Id="rId4" Type="http://schemas.openxmlformats.org/officeDocument/2006/relationships/hyperlink" Target="http://en.wikipedia.org/wiki/File_Fixity%23cite_note-1"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DOI (persisten urls) resolve to a landing page, not directly to the data files. The landing page gives information about the dataset which is important to reuse the dataset.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Citation metadata in a human and machine readable format (in our case, it's compliant with DataCite citation metadata)</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versioning is part of the citation</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File Fixity</a:t>
            </a:r>
            <a:r>
              <a:rPr lang="en-US" sz="1200" b="0" i="0" u="none" strike="noStrike" cap="none" baseline="0">
                <a:solidFill>
                  <a:schemeClr val="dk1"/>
                </a:solidFill>
                <a:latin typeface="Calibri"/>
                <a:ea typeface="Calibri"/>
                <a:cs typeface="Calibri"/>
                <a:sym typeface="Calibri"/>
              </a:rPr>
              <a:t> is a </a:t>
            </a:r>
            <a:r>
              <a:rPr lang="en-US" sz="1200" b="0" i="0" u="sng" strike="noStrike" cap="none" baseline="0">
                <a:solidFill>
                  <a:schemeClr val="hlink"/>
                </a:solidFill>
                <a:latin typeface="Calibri"/>
                <a:ea typeface="Calibri"/>
                <a:cs typeface="Calibri"/>
                <a:sym typeface="Calibri"/>
                <a:hlinkClick r:id="rId3"/>
              </a:rPr>
              <a:t>digital preservation</a:t>
            </a:r>
            <a:r>
              <a:rPr lang="en-US" sz="1200" b="0" i="0" u="none" strike="noStrike" cap="none" baseline="0">
                <a:solidFill>
                  <a:schemeClr val="dk1"/>
                </a:solidFill>
                <a:latin typeface="Calibri"/>
                <a:ea typeface="Calibri"/>
                <a:cs typeface="Calibri"/>
                <a:sym typeface="Calibri"/>
              </a:rPr>
              <a:t> term referring to the property of a digital file being fixed, or unchanged.</a:t>
            </a:r>
            <a:r>
              <a:rPr lang="en-US" sz="1200" b="0" i="0" u="sng" strike="noStrike" cap="none" baseline="30000">
                <a:solidFill>
                  <a:schemeClr val="hlink"/>
                </a:solidFill>
                <a:latin typeface="Calibri"/>
                <a:ea typeface="Calibri"/>
                <a:cs typeface="Calibri"/>
                <a:sym typeface="Calibri"/>
                <a:hlinkClick r:id="rId4"/>
              </a:rPr>
              <a:t>[1]</a:t>
            </a:r>
            <a:r>
              <a:rPr lang="en-US" sz="1200" b="0" i="0" u="none" strike="noStrike" cap="none" baseline="0">
                <a:solidFill>
                  <a:schemeClr val="dk1"/>
                </a:solidFill>
                <a:latin typeface="Calibri"/>
                <a:ea typeface="Calibri"/>
                <a:cs typeface="Calibri"/>
                <a:sym typeface="Calibri"/>
              </a:rPr>
              <a:t> Fixity checking is the process of verifying that a digital object has not been altered or corrupted</a:t>
            </a: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Merce is member of steering committee for Data-PASS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 Data Preservation Alliance for the Social Sciences (Data-PASS) is a voluntary partnership of organizations created to archive, catalog and preserve data used for social science research. Examples of social science data include: opinion polls; voting records; surveys on family growth and income; social network data; government statistics and indices; and GIS data measuring human activity.</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Still in process of adding OAI into 4.0</a:t>
            </a: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Compliant w/ Joint Declaration of Data Citation Principles and based on the paper by Altman and King, 2007 were pushing for machine readable information to be added to data citations (UNF, persistent identifier). </a:t>
            </a:r>
            <a:r>
              <a:rPr lang="en-US" sz="1200" b="1" i="0" u="none" strike="noStrike" cap="none" baseline="0">
                <a:solidFill>
                  <a:schemeClr val="dk1"/>
                </a:solidFill>
                <a:latin typeface="Calibri"/>
                <a:ea typeface="Calibri"/>
                <a:cs typeface="Calibri"/>
                <a:sym typeface="Calibri"/>
              </a:rPr>
              <a:t>Principle #7 Specificity &amp; Verifiability </a:t>
            </a:r>
            <a:r>
              <a:rPr lang="en-US" sz="1200" b="0" i="0" u="none" strike="noStrike" cap="none" baseline="0">
                <a:solidFill>
                  <a:schemeClr val="dk1"/>
                </a:solidFill>
                <a:latin typeface="Calibri"/>
                <a:ea typeface="Calibri"/>
                <a:cs typeface="Calibri"/>
                <a:sym typeface="Calibri"/>
              </a:rPr>
              <a:t>Data citations should facilitate identification of, access to, and verification of the specific data that support a claim. Citations or citation metadata should include information about provenance and fixity sufficient to facilitate verfiying that the specific timeslice, version and/or granular portion of data retrieved subsequently is the same as was originally cited</a:t>
            </a:r>
          </a:p>
        </p:txBody>
      </p:sp>
      <p:sp>
        <p:nvSpPr>
          <p:cNvPr id="267" name="Shape 2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Merce Crosas leads FORCE 11 Citation Principles Group</a:t>
            </a: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E763C-9768-214F-9A94-48F3849FA662}"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151709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763C-9768-214F-9A94-48F3849FA662}"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190949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763C-9768-214F-9A94-48F3849FA662}"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881464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E763C-9768-214F-9A94-48F3849FA662}"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107708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E763C-9768-214F-9A94-48F3849FA662}"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84528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E763C-9768-214F-9A94-48F3849FA662}"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169568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E763C-9768-214F-9A94-48F3849FA662}" type="datetimeFigureOut">
              <a:rPr lang="en-US" smtClean="0"/>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182619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E763C-9768-214F-9A94-48F3849FA662}" type="datetimeFigureOut">
              <a:rPr lang="en-US" smtClean="0"/>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44531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763C-9768-214F-9A94-48F3849FA662}" type="datetimeFigureOut">
              <a:rPr lang="en-US" smtClean="0"/>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135588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E763C-9768-214F-9A94-48F3849FA662}"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53693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E763C-9768-214F-9A94-48F3849FA662}"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588DE-8A32-9C47-B57D-6E7DFF171236}" type="slidenum">
              <a:rPr lang="en-US" smtClean="0"/>
              <a:t>‹#›</a:t>
            </a:fld>
            <a:endParaRPr lang="en-US"/>
          </a:p>
        </p:txBody>
      </p:sp>
    </p:spTree>
    <p:extLst>
      <p:ext uri="{BB962C8B-B14F-4D97-AF65-F5344CB8AC3E}">
        <p14:creationId xmlns:p14="http://schemas.microsoft.com/office/powerpoint/2010/main" val="786405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763C-9768-214F-9A94-48F3849FA662}" type="datetimeFigureOut">
              <a:rPr lang="en-US" smtClean="0"/>
              <a:t>10/22/15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588DE-8A32-9C47-B57D-6E7DFF171236}" type="slidenum">
              <a:rPr lang="en-US" smtClean="0"/>
              <a:t>‹#›</a:t>
            </a:fld>
            <a:endParaRPr lang="en-US"/>
          </a:p>
        </p:txBody>
      </p:sp>
    </p:spTree>
    <p:extLst>
      <p:ext uri="{BB962C8B-B14F-4D97-AF65-F5344CB8AC3E}">
        <p14:creationId xmlns:p14="http://schemas.microsoft.com/office/powerpoint/2010/main" val="1501699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demo.dataverse.org/" TargetMode="External"/><Relationship Id="rId4" Type="http://schemas.openxmlformats.org/officeDocument/2006/relationships/image" Target="../media/image1.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github.com/IQSS/datavers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hyperlink" Target="https://dataverse.harvard.edu/dataverse/k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hyperlink" Target="https://dataverse.harvard.edu/dataverse/mr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hyperlink" Target="https://dataverse.harvard.edu/dataverse/Avaha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ataverse.harvard.edu/dataverse/cfa" TargetMode="Externa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ataverse.harvard.edu/dataverse/TIER" TargetMode="Externa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mailto:equigley@iq.harvard.edu" TargetMode="External"/><Relationship Id="rId4" Type="http://schemas.openxmlformats.org/officeDocument/2006/relationships/hyperlink" Target="dataverse.org" TargetMode="External"/><Relationship Id="rId5" Type="http://schemas.openxmlformats.org/officeDocument/2006/relationships/hyperlink" Target="https://demo.dataverse.org/" TargetMode="External"/><Relationship Id="rId6" Type="http://schemas.openxmlformats.org/officeDocument/2006/relationships/hyperlink" Target="https://dataverse-demo.iq.harvard.edu/" TargetMode="External"/><Relationship Id="rId7"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dataverse.harvard.edu"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970" y="2130425"/>
            <a:ext cx="8239124" cy="1470025"/>
          </a:xfrm>
        </p:spPr>
        <p:txBody>
          <a:bodyPr/>
          <a:lstStyle/>
          <a:p>
            <a:r>
              <a:rPr lang="en-US" dirty="0" smtClean="0"/>
              <a:t>Sharing Your Data with </a:t>
            </a:r>
            <a:r>
              <a:rPr lang="en-US" dirty="0" err="1" smtClean="0"/>
              <a:t>Dataverse</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Elizabeth Quigley</a:t>
            </a:r>
          </a:p>
          <a:p>
            <a:r>
              <a:rPr lang="en-US" dirty="0" smtClean="0"/>
              <a:t>User Experience Lead</a:t>
            </a:r>
          </a:p>
          <a:p>
            <a:r>
              <a:rPr lang="en-US" dirty="0" smtClean="0"/>
              <a:t>The </a:t>
            </a:r>
            <a:r>
              <a:rPr lang="en-US" dirty="0" err="1" smtClean="0"/>
              <a:t>Dataverse</a:t>
            </a:r>
            <a:r>
              <a:rPr lang="en-US" dirty="0" smtClean="0"/>
              <a:t> Project (@</a:t>
            </a:r>
            <a:r>
              <a:rPr lang="en-US" dirty="0" err="1" smtClean="0"/>
              <a:t>dataverseorg</a:t>
            </a:r>
            <a:r>
              <a:rPr lang="en-US" dirty="0" smtClean="0"/>
              <a:t>)</a:t>
            </a:r>
          </a:p>
          <a:p>
            <a:r>
              <a:rPr lang="en-US" dirty="0" err="1" smtClean="0"/>
              <a:t>equigley@iq.harvard.edu</a:t>
            </a:r>
            <a:endParaRPr lang="en-US" dirty="0" smtClean="0"/>
          </a:p>
        </p:txBody>
      </p:sp>
      <p:pic>
        <p:nvPicPr>
          <p:cNvPr id="4" name="Shape 86"/>
          <p:cNvPicPr preferRelativeResize="0"/>
          <p:nvPr/>
        </p:nvPicPr>
        <p:blipFill rotWithShape="1">
          <a:blip r:embed="rId2">
            <a:alphaModFix/>
          </a:blip>
          <a:srcRect/>
          <a:stretch/>
        </p:blipFill>
        <p:spPr>
          <a:xfrm>
            <a:off x="4267200" y="466041"/>
            <a:ext cx="4657724" cy="1666875"/>
          </a:xfrm>
          <a:prstGeom prst="rect">
            <a:avLst/>
          </a:prstGeom>
          <a:noFill/>
          <a:ln>
            <a:noFill/>
          </a:ln>
        </p:spPr>
      </p:pic>
    </p:spTree>
    <p:extLst>
      <p:ext uri="{BB962C8B-B14F-4D97-AF65-F5344CB8AC3E}">
        <p14:creationId xmlns:p14="http://schemas.microsoft.com/office/powerpoint/2010/main" val="2570631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Dataverse Best Practices (3)</a:t>
            </a:r>
          </a:p>
        </p:txBody>
      </p:sp>
      <p:sp>
        <p:nvSpPr>
          <p:cNvPr id="207" name="Shape 207"/>
          <p:cNvSpPr txBox="1">
            <a:spLocks noGrp="1"/>
          </p:cNvSpPr>
          <p:nvPr>
            <p:ph type="body" idx="1"/>
          </p:nvPr>
        </p:nvSpPr>
        <p:spPr>
          <a:xfrm>
            <a:off x="457200" y="1496483"/>
            <a:ext cx="8229600" cy="488526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Formal Data Citation</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Originally based off Altman + King 2007</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Endorse + comply w/ 2014 Joint Declaration of Data Citation Principles (FORCE11) </a:t>
            </a:r>
          </a:p>
          <a:p>
            <a:pPr marL="1143000" marR="0" lvl="2" indent="-228600" algn="l" rtl="0">
              <a:spcBef>
                <a:spcPts val="48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Lead by Merce Crosas, Director of Data Science @ IQSS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Versioning and File Fixity</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Persistent IDs: DOI (DataCite/EZID)</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Resolve to a dataset landing page, not directly to the data files</a:t>
            </a:r>
          </a:p>
        </p:txBody>
      </p:sp>
      <p:sp>
        <p:nvSpPr>
          <p:cNvPr id="208" name="Shape 20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10</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366855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 Citation Example</a:t>
            </a:r>
          </a:p>
        </p:txBody>
      </p:sp>
      <p:pic>
        <p:nvPicPr>
          <p:cNvPr id="215" name="Shape 215"/>
          <p:cNvPicPr preferRelativeResize="0"/>
          <p:nvPr/>
        </p:nvPicPr>
        <p:blipFill rotWithShape="1">
          <a:blip r:embed="rId3">
            <a:alphaModFix/>
          </a:blip>
          <a:srcRect/>
          <a:stretch/>
        </p:blipFill>
        <p:spPr>
          <a:xfrm>
            <a:off x="838200" y="2114550"/>
            <a:ext cx="7619999" cy="3295649"/>
          </a:xfrm>
          <a:prstGeom prst="rect">
            <a:avLst/>
          </a:prstGeom>
          <a:noFill/>
          <a:ln>
            <a:noFill/>
          </a:ln>
        </p:spPr>
      </p:pic>
    </p:spTree>
    <p:extLst>
      <p:ext uri="{BB962C8B-B14F-4D97-AF65-F5344CB8AC3E}">
        <p14:creationId xmlns:p14="http://schemas.microsoft.com/office/powerpoint/2010/main" val="42432235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Dataverse Best Practices (4)</a:t>
            </a:r>
          </a:p>
        </p:txBody>
      </p:sp>
      <p:sp>
        <p:nvSpPr>
          <p:cNvPr id="222" name="Shape 222"/>
          <p:cNvSpPr txBox="1">
            <a:spLocks noGrp="1"/>
          </p:cNvSpPr>
          <p:nvPr>
            <p:ph type="body" idx="1"/>
          </p:nvPr>
        </p:nvSpPr>
        <p:spPr>
          <a:xfrm>
            <a:off x="457200" y="1496483"/>
            <a:ext cx="8229600" cy="488526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Preservation format conversion for tabular data (extract column/variable metadata)</a:t>
            </a:r>
          </a:p>
          <a:p>
            <a:pPr marL="342900" marR="0" lvl="0" indent="-342900" algn="l" rtl="0">
              <a:spcBef>
                <a:spcPts val="72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File Fixity: </a:t>
            </a:r>
          </a:p>
          <a:p>
            <a:pPr marL="742950" marR="0" lvl="1" indent="-285750" algn="l" rtl="0">
              <a:spcBef>
                <a:spcPts val="72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UNF (Altman, 2008) for tabular data</a:t>
            </a:r>
          </a:p>
          <a:p>
            <a:pPr marL="742950" marR="0" lvl="1" indent="-285750" algn="l" rtl="0">
              <a:spcBef>
                <a:spcPts val="72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MD5 checksums for other files</a:t>
            </a:r>
          </a:p>
          <a:p>
            <a:pPr marL="0" marR="0" lvl="0" indent="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23" name="Shape 2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12</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546683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Dataverse Best Practices (5)</a:t>
            </a:r>
          </a:p>
        </p:txBody>
      </p:sp>
      <p:sp>
        <p:nvSpPr>
          <p:cNvPr id="230" name="Shape 230"/>
          <p:cNvSpPr txBox="1">
            <a:spLocks noGrp="1"/>
          </p:cNvSpPr>
          <p:nvPr>
            <p:ph type="body" idx="1"/>
          </p:nvPr>
        </p:nvSpPr>
        <p:spPr>
          <a:xfrm>
            <a:off x="457200" y="1496483"/>
            <a:ext cx="8229600" cy="488526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Data-PASS: (ICPSR, ODUM, NARA, ROPER,…)</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Member of Data-PASS </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OAI-PMH: Harvesting metadata (DC, DDI)</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From other Dataverse installations</a:t>
            </a:r>
          </a:p>
          <a:p>
            <a:pPr marL="742950" marR="0" lvl="1" indent="-28575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From other OAI-DC compliant repositories</a:t>
            </a:r>
          </a:p>
          <a:p>
            <a:pPr marL="342900" marR="0" lvl="0" indent="-342900" algn="l" rtl="0">
              <a:spcBef>
                <a:spcPts val="64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If necessary: Deaccession a Dataset</a:t>
            </a:r>
          </a:p>
          <a:p>
            <a:pPr marL="0" marR="0" lvl="0" indent="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13</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313956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4000" b="1" i="0" u="none" strike="noStrike" cap="none" baseline="0" dirty="0" smtClean="0">
                <a:solidFill>
                  <a:schemeClr val="dk1"/>
                </a:solidFill>
                <a:latin typeface="Calibri"/>
                <a:ea typeface="Calibri"/>
                <a:cs typeface="Calibri"/>
                <a:sym typeface="Calibri"/>
              </a:rPr>
              <a:t>DISCOVERING</a:t>
            </a:r>
            <a:r>
              <a:rPr lang="en-US" sz="4000" b="1" i="0" u="none" strike="noStrike" cap="none" dirty="0" smtClean="0">
                <a:solidFill>
                  <a:schemeClr val="dk1"/>
                </a:solidFill>
                <a:latin typeface="Calibri"/>
                <a:ea typeface="Calibri"/>
                <a:cs typeface="Calibri"/>
                <a:sym typeface="Calibri"/>
              </a:rPr>
              <a:t> + PUBLISHING DATA</a:t>
            </a:r>
            <a:r>
              <a:rPr lang="en-US" sz="4000" b="1" i="0" u="none" strike="noStrike" cap="none" baseline="0" dirty="0" smtClean="0">
                <a:solidFill>
                  <a:schemeClr val="dk1"/>
                </a:solidFill>
                <a:latin typeface="Calibri"/>
                <a:ea typeface="Calibri"/>
                <a:cs typeface="Calibri"/>
                <a:sym typeface="Calibri"/>
              </a:rPr>
              <a:t> </a:t>
            </a:r>
            <a:r>
              <a:rPr lang="en-US" sz="4000" b="1" i="0" u="none" strike="noStrike" cap="none" baseline="0" dirty="0">
                <a:solidFill>
                  <a:schemeClr val="dk1"/>
                </a:solidFill>
                <a:latin typeface="Calibri"/>
                <a:ea typeface="Calibri"/>
                <a:cs typeface="Calibri"/>
                <a:sym typeface="Calibri"/>
              </a:rPr>
              <a:t>WITH DATAVERSE</a:t>
            </a:r>
          </a:p>
        </p:txBody>
      </p:sp>
      <p:sp>
        <p:nvSpPr>
          <p:cNvPr id="238" name="Shape 238"/>
          <p:cNvSpPr txBox="1">
            <a:spLocks noGrp="1"/>
          </p:cNvSpPr>
          <p:nvPr>
            <p:ph type="body" idx="1"/>
          </p:nvPr>
        </p:nvSpPr>
        <p:spPr>
          <a:xfrm>
            <a:off x="722312" y="2906713"/>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Font typeface="Arial"/>
              <a:buNone/>
            </a:pPr>
            <a:endParaRPr sz="2000" b="0" i="0" u="none" strike="noStrike" cap="none" baseline="0">
              <a:solidFill>
                <a:srgbClr val="888888"/>
              </a:solidFill>
              <a:latin typeface="Calibri"/>
              <a:ea typeface="Calibri"/>
              <a:cs typeface="Calibri"/>
              <a:sym typeface="Calibri"/>
            </a:endParaRPr>
          </a:p>
        </p:txBody>
      </p:sp>
      <p:pic>
        <p:nvPicPr>
          <p:cNvPr id="239" name="Shape 239"/>
          <p:cNvPicPr preferRelativeResize="0"/>
          <p:nvPr/>
        </p:nvPicPr>
        <p:blipFill rotWithShape="1">
          <a:blip r:embed="rId3">
            <a:alphaModFix/>
          </a:blip>
          <a:srcRect/>
          <a:stretch/>
        </p:blipFill>
        <p:spPr>
          <a:xfrm>
            <a:off x="4343400" y="152400"/>
            <a:ext cx="4657724" cy="1666875"/>
          </a:xfrm>
          <a:prstGeom prst="rect">
            <a:avLst/>
          </a:prstGeom>
          <a:noFill/>
          <a:ln>
            <a:noFill/>
          </a:ln>
        </p:spPr>
      </p:pic>
    </p:spTree>
    <p:extLst>
      <p:ext uri="{BB962C8B-B14F-4D97-AF65-F5344CB8AC3E}">
        <p14:creationId xmlns:p14="http://schemas.microsoft.com/office/powerpoint/2010/main" val="23822177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027" y="274638"/>
            <a:ext cx="8837944" cy="1143000"/>
          </a:xfrm>
        </p:spPr>
        <p:txBody>
          <a:bodyPr>
            <a:normAutofit fontScale="90000"/>
          </a:bodyPr>
          <a:lstStyle/>
          <a:p>
            <a:r>
              <a:rPr lang="en-US" dirty="0" smtClean="0"/>
              <a:t>Benefits for Researchers Using </a:t>
            </a:r>
            <a:r>
              <a:rPr lang="en-US" dirty="0" err="1" smtClean="0"/>
              <a:t>Dataverse</a:t>
            </a:r>
            <a:endParaRPr lang="en-US" dirty="0"/>
          </a:p>
        </p:txBody>
      </p:sp>
      <p:sp>
        <p:nvSpPr>
          <p:cNvPr id="6" name="Rectangle 5"/>
          <p:cNvSpPr/>
          <p:nvPr/>
        </p:nvSpPr>
        <p:spPr>
          <a:xfrm>
            <a:off x="457200" y="1346109"/>
            <a:ext cx="8288028" cy="4708981"/>
          </a:xfrm>
          <a:prstGeom prst="rect">
            <a:avLst/>
          </a:prstGeom>
        </p:spPr>
        <p:txBody>
          <a:bodyPr wrap="square">
            <a:spAutoFit/>
          </a:bodyPr>
          <a:lstStyle/>
          <a:p>
            <a:endParaRPr lang="en-US" sz="2000" dirty="0"/>
          </a:p>
          <a:p>
            <a:pPr marL="285750" indent="-285750">
              <a:buFont typeface="Arial"/>
              <a:buChar char="•"/>
            </a:pPr>
            <a:r>
              <a:rPr lang="en-US" sz="2000" dirty="0"/>
              <a:t>Add your own custom branding and increase your </a:t>
            </a:r>
            <a:r>
              <a:rPr lang="en-US" sz="2000" dirty="0" err="1"/>
              <a:t>datasets’</a:t>
            </a:r>
            <a:r>
              <a:rPr lang="en-US" sz="2000" dirty="0"/>
              <a:t> visibility by embedding them on your website with our widgets. </a:t>
            </a:r>
            <a:endParaRPr lang="en-US" sz="2000" dirty="0" smtClean="0"/>
          </a:p>
          <a:p>
            <a:pPr marL="285750" indent="-285750">
              <a:buFont typeface="Arial"/>
              <a:buChar char="•"/>
            </a:pPr>
            <a:endParaRPr lang="en-US" sz="2000" dirty="0"/>
          </a:p>
          <a:p>
            <a:pPr marL="285750" indent="-285750">
              <a:buFont typeface="Arial"/>
              <a:buChar char="•"/>
            </a:pPr>
            <a:r>
              <a:rPr lang="en-US" sz="2000" dirty="0"/>
              <a:t>Safe and long-term data storage in preservation format. </a:t>
            </a:r>
            <a:endParaRPr lang="en-US" sz="2000" dirty="0" smtClean="0"/>
          </a:p>
          <a:p>
            <a:pPr marL="285750" indent="-285750">
              <a:buFont typeface="Arial"/>
              <a:buChar char="•"/>
            </a:pPr>
            <a:endParaRPr lang="en-US" sz="2000" dirty="0"/>
          </a:p>
          <a:p>
            <a:pPr marL="285750" indent="-285750">
              <a:buFont typeface="Arial"/>
              <a:buChar char="•"/>
            </a:pPr>
            <a:r>
              <a:rPr lang="en-US" sz="2000" dirty="0"/>
              <a:t>Share your data with everyone, or only specific individuals you approve. </a:t>
            </a:r>
            <a:endParaRPr lang="en-US" sz="2000" dirty="0" smtClean="0"/>
          </a:p>
          <a:p>
            <a:pPr marL="285750" indent="-285750">
              <a:buFont typeface="Arial"/>
              <a:buChar char="•"/>
            </a:pPr>
            <a:endParaRPr lang="en-US" sz="2000" dirty="0"/>
          </a:p>
          <a:p>
            <a:pPr marL="285750" indent="-285750">
              <a:buFont typeface="Arial"/>
              <a:buChar char="•"/>
            </a:pPr>
            <a:r>
              <a:rPr lang="en-US" sz="2000" dirty="0"/>
              <a:t>No need to translate data when statistical software formats change. </a:t>
            </a:r>
            <a:endParaRPr lang="en-US" sz="2000" dirty="0" smtClean="0"/>
          </a:p>
          <a:p>
            <a:pPr marL="285750" indent="-285750">
              <a:buFont typeface="Arial"/>
              <a:buChar char="•"/>
            </a:pPr>
            <a:endParaRPr lang="en-US" sz="2000" dirty="0"/>
          </a:p>
          <a:p>
            <a:pPr marL="285750" indent="-285750">
              <a:buFont typeface="Arial"/>
              <a:buChar char="•"/>
            </a:pPr>
            <a:r>
              <a:rPr lang="en-US" sz="2000" dirty="0" smtClean="0"/>
              <a:t>Domain </a:t>
            </a:r>
            <a:r>
              <a:rPr lang="en-US" sz="2000" dirty="0"/>
              <a:t>specific metadata: making it easy for others to find your data and associated scholarship. </a:t>
            </a:r>
            <a:endParaRPr lang="en-US" sz="2000" dirty="0" smtClean="0"/>
          </a:p>
          <a:p>
            <a:pPr marL="285750" indent="-285750">
              <a:buFont typeface="Arial"/>
              <a:buChar char="•"/>
            </a:pPr>
            <a:endParaRPr lang="en-US" sz="2000" dirty="0"/>
          </a:p>
          <a:p>
            <a:pPr marL="285750" indent="-285750">
              <a:buFont typeface="Arial"/>
              <a:buChar char="•"/>
            </a:pPr>
            <a:r>
              <a:rPr lang="en-US" sz="2000" dirty="0"/>
              <a:t>Allow users to download your data in any format and run many advanced statistical methods online.</a:t>
            </a:r>
          </a:p>
        </p:txBody>
      </p:sp>
    </p:spTree>
    <p:extLst>
      <p:ext uri="{BB962C8B-B14F-4D97-AF65-F5344CB8AC3E}">
        <p14:creationId xmlns:p14="http://schemas.microsoft.com/office/powerpoint/2010/main" val="39028684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0-25 at 9.10.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16518" cy="4254197"/>
          </a:xfrm>
          <a:prstGeom prst="rect">
            <a:avLst/>
          </a:prstGeom>
        </p:spPr>
      </p:pic>
      <p:pic>
        <p:nvPicPr>
          <p:cNvPr id="5" name="Picture 4" descr="Screen Shot 2015-10-25 at 9.10.47 AM.png"/>
          <p:cNvPicPr>
            <a:picLocks noChangeAspect="1"/>
          </p:cNvPicPr>
          <p:nvPr/>
        </p:nvPicPr>
        <p:blipFill rotWithShape="1">
          <a:blip r:embed="rId3">
            <a:extLst>
              <a:ext uri="{28A0092B-C50C-407E-A947-70E740481C1C}">
                <a14:useLocalDpi xmlns:a14="http://schemas.microsoft.com/office/drawing/2010/main" val="0"/>
              </a:ext>
            </a:extLst>
          </a:blip>
          <a:srcRect l="7446" r="8215"/>
          <a:stretch/>
        </p:blipFill>
        <p:spPr>
          <a:xfrm>
            <a:off x="1414057" y="3081792"/>
            <a:ext cx="7711926" cy="3768167"/>
          </a:xfrm>
          <a:prstGeom prst="rect">
            <a:avLst/>
          </a:prstGeom>
        </p:spPr>
      </p:pic>
    </p:spTree>
    <p:extLst>
      <p:ext uri="{BB962C8B-B14F-4D97-AF65-F5344CB8AC3E}">
        <p14:creationId xmlns:p14="http://schemas.microsoft.com/office/powerpoint/2010/main" val="34057456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baseline="0">
                <a:solidFill>
                  <a:schemeClr val="dk1"/>
                </a:solidFill>
                <a:latin typeface="Calibri"/>
                <a:ea typeface="Calibri"/>
                <a:cs typeface="Calibri"/>
                <a:sym typeface="Calibri"/>
              </a:rPr>
              <a:t>Rigorous Data Publishing Workflows</a:t>
            </a:r>
          </a:p>
        </p:txBody>
      </p:sp>
      <p:sp>
        <p:nvSpPr>
          <p:cNvPr id="245" name="Shape 24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17</a:t>
            </a:fld>
            <a:endParaRPr lang="en-US" sz="1200" b="0" i="0" u="none" strike="noStrike" cap="none" baseline="0">
              <a:solidFill>
                <a:srgbClr val="888888"/>
              </a:solidFill>
              <a:latin typeface="Calibri"/>
              <a:ea typeface="Calibri"/>
              <a:cs typeface="Calibri"/>
              <a:sym typeface="Calibri"/>
            </a:endParaRPr>
          </a:p>
        </p:txBody>
      </p:sp>
      <p:sp>
        <p:nvSpPr>
          <p:cNvPr id="246" name="Shape 246"/>
          <p:cNvSpPr/>
          <p:nvPr/>
        </p:nvSpPr>
        <p:spPr>
          <a:xfrm>
            <a:off x="2788781" y="1553548"/>
            <a:ext cx="1433367" cy="842512"/>
          </a:xfrm>
          <a:prstGeom prst="roundRect">
            <a:avLst>
              <a:gd name="adj" fmla="val 16667"/>
            </a:avLst>
          </a:prstGeom>
          <a:solidFill>
            <a:srgbClr val="8CB3E3"/>
          </a:solidFill>
          <a:ln>
            <a:noFill/>
          </a:ln>
        </p:spPr>
        <p:txBody>
          <a:bodyPr lIns="91425" tIns="45700" rIns="91425" bIns="45700" anchor="ctr" anchorCtr="0">
            <a:noAutofit/>
          </a:bodyPr>
          <a:lstStyle/>
          <a:p>
            <a:pPr marL="0" marR="0" lvl="0" indent="0" algn="ctr" rtl="0">
              <a:spcBef>
                <a:spcPts val="0"/>
              </a:spcBef>
              <a:buSzPct val="25000"/>
              <a:buNone/>
            </a:pPr>
            <a:r>
              <a:rPr lang="en-US" sz="2000" b="1" i="0" u="none" strike="noStrike" cap="none" baseline="0">
                <a:solidFill>
                  <a:schemeClr val="lt1"/>
                </a:solidFill>
                <a:latin typeface="Calibri"/>
                <a:ea typeface="Calibri"/>
                <a:cs typeface="Calibri"/>
                <a:sym typeface="Calibri"/>
              </a:rPr>
              <a:t>Draft</a:t>
            </a:r>
          </a:p>
          <a:p>
            <a:pPr marL="0" marR="0" lvl="0" indent="0" algn="ctr" rtl="0">
              <a:spcBef>
                <a:spcPts val="0"/>
              </a:spcBef>
              <a:buSzPct val="25000"/>
              <a:buNone/>
            </a:pPr>
            <a:r>
              <a:rPr lang="en-US" sz="2000" b="1" i="0" u="none" strike="noStrike" cap="none" baseline="0">
                <a:solidFill>
                  <a:schemeClr val="lt1"/>
                </a:solidFill>
                <a:latin typeface="Calibri"/>
                <a:ea typeface="Calibri"/>
                <a:cs typeface="Calibri"/>
                <a:sym typeface="Calibri"/>
              </a:rPr>
              <a:t>Dataset</a:t>
            </a:r>
          </a:p>
        </p:txBody>
      </p:sp>
      <p:sp>
        <p:nvSpPr>
          <p:cNvPr id="247" name="Shape 247"/>
          <p:cNvSpPr/>
          <p:nvPr/>
        </p:nvSpPr>
        <p:spPr>
          <a:xfrm>
            <a:off x="1287419" y="1599711"/>
            <a:ext cx="1420793" cy="829940"/>
          </a:xfrm>
          <a:prstGeom prst="rightArrow">
            <a:avLst>
              <a:gd name="adj1" fmla="val 50000"/>
              <a:gd name="adj2" fmla="val 50000"/>
            </a:avLst>
          </a:prstGeom>
          <a:solidFill>
            <a:srgbClr val="E36C09"/>
          </a:solidFill>
          <a:ln>
            <a:noFill/>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baseline="0">
                <a:solidFill>
                  <a:schemeClr val="lt1"/>
                </a:solidFill>
                <a:latin typeface="Calibri"/>
                <a:ea typeface="Calibri"/>
                <a:cs typeface="Calibri"/>
                <a:sym typeface="Calibri"/>
              </a:rPr>
              <a:t>Upload</a:t>
            </a:r>
          </a:p>
        </p:txBody>
      </p:sp>
      <p:sp>
        <p:nvSpPr>
          <p:cNvPr id="248" name="Shape 248"/>
          <p:cNvSpPr/>
          <p:nvPr/>
        </p:nvSpPr>
        <p:spPr>
          <a:xfrm>
            <a:off x="4200062" y="2893557"/>
            <a:ext cx="1357925" cy="878735"/>
          </a:xfrm>
          <a:prstGeom prst="roundRect">
            <a:avLst>
              <a:gd name="adj" fmla="val 16667"/>
            </a:avLst>
          </a:prstGeom>
          <a:solidFill>
            <a:srgbClr val="538CD5"/>
          </a:solidFill>
          <a:ln>
            <a:noFill/>
          </a:ln>
        </p:spPr>
        <p:txBody>
          <a:bodyPr lIns="91425" tIns="45700" rIns="91425" bIns="45700" anchor="ctr" anchorCtr="0">
            <a:noAutofit/>
          </a:bodyPr>
          <a:lstStyle/>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Published</a:t>
            </a:r>
          </a:p>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Dataset v1</a:t>
            </a:r>
          </a:p>
        </p:txBody>
      </p:sp>
      <p:sp>
        <p:nvSpPr>
          <p:cNvPr id="249" name="Shape 249"/>
          <p:cNvSpPr txBox="1"/>
          <p:nvPr/>
        </p:nvSpPr>
        <p:spPr>
          <a:xfrm>
            <a:off x="502691" y="3115108"/>
            <a:ext cx="2017009" cy="369332"/>
          </a:xfrm>
          <a:prstGeom prst="rect">
            <a:avLst/>
          </a:prstGeom>
          <a:solidFill>
            <a:srgbClr val="EAF1DD"/>
          </a:solid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Publish Version 1 </a:t>
            </a:r>
          </a:p>
        </p:txBody>
      </p:sp>
      <p:sp>
        <p:nvSpPr>
          <p:cNvPr id="250" name="Shape 250"/>
          <p:cNvSpPr/>
          <p:nvPr/>
        </p:nvSpPr>
        <p:spPr>
          <a:xfrm>
            <a:off x="5473308" y="4160108"/>
            <a:ext cx="1433367" cy="1002982"/>
          </a:xfrm>
          <a:prstGeom prst="roundRect">
            <a:avLst>
              <a:gd name="adj" fmla="val 16667"/>
            </a:avLst>
          </a:prstGeom>
          <a:solidFill>
            <a:srgbClr val="17365D"/>
          </a:solidFill>
          <a:ln>
            <a:noFill/>
          </a:ln>
        </p:spPr>
        <p:txBody>
          <a:bodyPr lIns="91425" tIns="45700" rIns="91425" bIns="45700" anchor="ctr" anchorCtr="0">
            <a:noAutofit/>
          </a:bodyPr>
          <a:lstStyle/>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Published</a:t>
            </a:r>
          </a:p>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Dataset</a:t>
            </a:r>
          </a:p>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v1.1</a:t>
            </a:r>
          </a:p>
        </p:txBody>
      </p:sp>
      <p:sp>
        <p:nvSpPr>
          <p:cNvPr id="251" name="Shape 251"/>
          <p:cNvSpPr txBox="1"/>
          <p:nvPr/>
        </p:nvSpPr>
        <p:spPr>
          <a:xfrm>
            <a:off x="482533" y="4262394"/>
            <a:ext cx="3782142" cy="646331"/>
          </a:xfrm>
          <a:prstGeom prst="rect">
            <a:avLst/>
          </a:prstGeom>
          <a:solidFill>
            <a:srgbClr val="D6E3BC"/>
          </a:solid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Publish Version 1.1</a:t>
            </a:r>
            <a:r>
              <a:rPr lang="en-US" sz="1800" b="0" i="0" u="none" strike="noStrike" cap="none" baseline="0">
                <a:solidFill>
                  <a:schemeClr val="dk1"/>
                </a:solidFill>
                <a:latin typeface="Calibri"/>
                <a:ea typeface="Calibri"/>
                <a:cs typeface="Calibri"/>
                <a:sym typeface="Calibri"/>
              </a:rPr>
              <a:t>: small metadata change; citation doesn’t change.</a:t>
            </a:r>
          </a:p>
        </p:txBody>
      </p:sp>
      <p:sp>
        <p:nvSpPr>
          <p:cNvPr id="252" name="Shape 252"/>
          <p:cNvSpPr txBox="1"/>
          <p:nvPr/>
        </p:nvSpPr>
        <p:spPr>
          <a:xfrm>
            <a:off x="482533" y="5286742"/>
            <a:ext cx="4417110" cy="646331"/>
          </a:xfrm>
          <a:prstGeom prst="rect">
            <a:avLst/>
          </a:prstGeom>
          <a:solidFill>
            <a:srgbClr val="C2D59B"/>
          </a:solid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chemeClr val="dk1"/>
                </a:solidFill>
                <a:latin typeface="Calibri"/>
                <a:ea typeface="Calibri"/>
                <a:cs typeface="Calibri"/>
                <a:sym typeface="Calibri"/>
              </a:rPr>
              <a:t>Publish Version 2</a:t>
            </a:r>
            <a:r>
              <a:rPr lang="en-US" sz="1800" b="0" i="0" u="none" strike="noStrike" cap="none" baseline="0">
                <a:solidFill>
                  <a:schemeClr val="dk1"/>
                </a:solidFill>
                <a:latin typeface="Calibri"/>
                <a:ea typeface="Calibri"/>
                <a:cs typeface="Calibri"/>
                <a:sym typeface="Calibri"/>
              </a:rPr>
              <a:t>: File change (automatic); big metadata change (e.g., author, title).</a:t>
            </a:r>
          </a:p>
        </p:txBody>
      </p:sp>
      <p:pic>
        <p:nvPicPr>
          <p:cNvPr id="253" name="Shape 253"/>
          <p:cNvPicPr preferRelativeResize="0"/>
          <p:nvPr/>
        </p:nvPicPr>
        <p:blipFill rotWithShape="1">
          <a:blip r:embed="rId3">
            <a:alphaModFix/>
          </a:blip>
          <a:srcRect/>
          <a:stretch/>
        </p:blipFill>
        <p:spPr>
          <a:xfrm>
            <a:off x="457200" y="1559399"/>
            <a:ext cx="830218" cy="950383"/>
          </a:xfrm>
          <a:prstGeom prst="rect">
            <a:avLst/>
          </a:prstGeom>
          <a:noFill/>
          <a:ln>
            <a:noFill/>
          </a:ln>
        </p:spPr>
      </p:pic>
      <p:sp>
        <p:nvSpPr>
          <p:cNvPr id="254" name="Shape 254"/>
          <p:cNvSpPr/>
          <p:nvPr/>
        </p:nvSpPr>
        <p:spPr>
          <a:xfrm>
            <a:off x="7016825" y="5284026"/>
            <a:ext cx="1357925" cy="878735"/>
          </a:xfrm>
          <a:prstGeom prst="roundRect">
            <a:avLst>
              <a:gd name="adj" fmla="val 16667"/>
            </a:avLst>
          </a:prstGeom>
          <a:solidFill>
            <a:srgbClr val="0F243E"/>
          </a:solidFill>
          <a:ln>
            <a:noFill/>
          </a:ln>
        </p:spPr>
        <p:txBody>
          <a:bodyPr lIns="91425" tIns="45700" rIns="91425" bIns="45700" anchor="ctr" anchorCtr="0">
            <a:noAutofit/>
          </a:bodyPr>
          <a:lstStyle/>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Published</a:t>
            </a:r>
          </a:p>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Dataset v2</a:t>
            </a:r>
          </a:p>
        </p:txBody>
      </p:sp>
      <p:cxnSp>
        <p:nvCxnSpPr>
          <p:cNvPr id="255" name="Shape 255"/>
          <p:cNvCxnSpPr>
            <a:stCxn id="249" idx="3"/>
          </p:cNvCxnSpPr>
          <p:nvPr/>
        </p:nvCxnSpPr>
        <p:spPr>
          <a:xfrm>
            <a:off x="2519701" y="3299774"/>
            <a:ext cx="1579499" cy="16800"/>
          </a:xfrm>
          <a:prstGeom prst="straightConnector1">
            <a:avLst/>
          </a:prstGeom>
          <a:noFill/>
          <a:ln w="57150" cap="flat" cmpd="sng">
            <a:solidFill>
              <a:srgbClr val="76923C"/>
            </a:solidFill>
            <a:prstDash val="dashDot"/>
            <a:round/>
            <a:headEnd type="none" w="med" len="med"/>
            <a:tailEnd type="stealth" w="lg" len="lg"/>
          </a:ln>
        </p:spPr>
      </p:cxnSp>
      <p:cxnSp>
        <p:nvCxnSpPr>
          <p:cNvPr id="256" name="Shape 256"/>
          <p:cNvCxnSpPr/>
          <p:nvPr/>
        </p:nvCxnSpPr>
        <p:spPr>
          <a:xfrm rot="10800000" flipH="1">
            <a:off x="4222148" y="4554816"/>
            <a:ext cx="1235049" cy="7147"/>
          </a:xfrm>
          <a:prstGeom prst="straightConnector1">
            <a:avLst/>
          </a:prstGeom>
          <a:noFill/>
          <a:ln w="57150" cap="flat" cmpd="sng">
            <a:solidFill>
              <a:srgbClr val="76923C"/>
            </a:solidFill>
            <a:prstDash val="dashDot"/>
            <a:round/>
            <a:headEnd type="none" w="med" len="med"/>
            <a:tailEnd type="stealth" w="lg" len="lg"/>
          </a:ln>
        </p:spPr>
      </p:cxnSp>
      <p:cxnSp>
        <p:nvCxnSpPr>
          <p:cNvPr id="257" name="Shape 257"/>
          <p:cNvCxnSpPr/>
          <p:nvPr/>
        </p:nvCxnSpPr>
        <p:spPr>
          <a:xfrm rot="10800000" flipH="1">
            <a:off x="4899642" y="5598748"/>
            <a:ext cx="2117182" cy="5309"/>
          </a:xfrm>
          <a:prstGeom prst="straightConnector1">
            <a:avLst/>
          </a:prstGeom>
          <a:noFill/>
          <a:ln w="57150" cap="flat" cmpd="sng">
            <a:solidFill>
              <a:srgbClr val="76923C"/>
            </a:solidFill>
            <a:prstDash val="dashDot"/>
            <a:round/>
            <a:headEnd type="none" w="med" len="med"/>
            <a:tailEnd type="stealth" w="lg" len="lg"/>
          </a:ln>
        </p:spPr>
      </p:cxnSp>
      <p:sp>
        <p:nvSpPr>
          <p:cNvPr id="258" name="Shape 258"/>
          <p:cNvSpPr/>
          <p:nvPr/>
        </p:nvSpPr>
        <p:spPr>
          <a:xfrm>
            <a:off x="509781" y="3575812"/>
            <a:ext cx="3589489" cy="338554"/>
          </a:xfrm>
          <a:prstGeom prst="rect">
            <a:avLst/>
          </a:prstGeom>
          <a:solidFill>
            <a:srgbClr val="D8D8D8"/>
          </a:solid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a:solidFill>
                  <a:srgbClr val="0000FF"/>
                </a:solidFill>
                <a:latin typeface="Calibri"/>
                <a:ea typeface="Calibri"/>
                <a:cs typeface="Calibri"/>
                <a:sym typeface="Calibri"/>
              </a:rPr>
              <a:t>Authors, Title, Year, DOI, Repository, </a:t>
            </a:r>
            <a:r>
              <a:rPr lang="en-US" sz="1600" b="1" i="0" u="none" strike="noStrike" cap="none" baseline="0">
                <a:solidFill>
                  <a:srgbClr val="FF0000"/>
                </a:solidFill>
                <a:latin typeface="Calibri"/>
                <a:ea typeface="Calibri"/>
                <a:cs typeface="Calibri"/>
                <a:sym typeface="Calibri"/>
              </a:rPr>
              <a:t>V1</a:t>
            </a:r>
          </a:p>
        </p:txBody>
      </p:sp>
      <p:sp>
        <p:nvSpPr>
          <p:cNvPr id="259" name="Shape 259"/>
          <p:cNvSpPr/>
          <p:nvPr/>
        </p:nvSpPr>
        <p:spPr>
          <a:xfrm>
            <a:off x="509783" y="6026917"/>
            <a:ext cx="4025681" cy="338554"/>
          </a:xfrm>
          <a:prstGeom prst="rect">
            <a:avLst/>
          </a:prstGeom>
          <a:solidFill>
            <a:srgbClr val="D8D8D8"/>
          </a:solid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a:solidFill>
                  <a:srgbClr val="0000FF"/>
                </a:solidFill>
                <a:latin typeface="Calibri"/>
                <a:ea typeface="Calibri"/>
                <a:cs typeface="Calibri"/>
                <a:sym typeface="Calibri"/>
              </a:rPr>
              <a:t>Authors, Title, Year, DOI, Repository, </a:t>
            </a:r>
            <a:r>
              <a:rPr lang="en-US" sz="1600" b="1" i="0" u="none" strike="noStrike" cap="none" baseline="0">
                <a:solidFill>
                  <a:srgbClr val="E36C09"/>
                </a:solidFill>
                <a:latin typeface="Calibri"/>
                <a:ea typeface="Calibri"/>
                <a:cs typeface="Calibri"/>
                <a:sym typeface="Calibri"/>
              </a:rPr>
              <a:t>UNF</a:t>
            </a:r>
            <a:r>
              <a:rPr lang="en-US" sz="1600" b="1" i="0" u="none" strike="noStrike" cap="none" baseline="0">
                <a:solidFill>
                  <a:srgbClr val="0000FF"/>
                </a:solidFill>
                <a:latin typeface="Calibri"/>
                <a:ea typeface="Calibri"/>
                <a:cs typeface="Calibri"/>
                <a:sym typeface="Calibri"/>
              </a:rPr>
              <a:t>, </a:t>
            </a:r>
            <a:r>
              <a:rPr lang="en-US" sz="1600" b="1" i="0" u="none" strike="noStrike" cap="none" baseline="0">
                <a:solidFill>
                  <a:srgbClr val="FF0000"/>
                </a:solidFill>
                <a:latin typeface="Calibri"/>
                <a:ea typeface="Calibri"/>
                <a:cs typeface="Calibri"/>
                <a:sym typeface="Calibri"/>
              </a:rPr>
              <a:t>V2</a:t>
            </a:r>
          </a:p>
        </p:txBody>
      </p:sp>
      <p:cxnSp>
        <p:nvCxnSpPr>
          <p:cNvPr id="260" name="Shape 260"/>
          <p:cNvCxnSpPr>
            <a:stCxn id="246" idx="3"/>
            <a:endCxn id="248" idx="0"/>
          </p:cNvCxnSpPr>
          <p:nvPr/>
        </p:nvCxnSpPr>
        <p:spPr>
          <a:xfrm>
            <a:off x="4222148" y="1974804"/>
            <a:ext cx="657000" cy="918900"/>
          </a:xfrm>
          <a:prstGeom prst="bentConnector2">
            <a:avLst/>
          </a:prstGeom>
          <a:noFill/>
          <a:ln w="57150" cap="flat" cmpd="sng">
            <a:solidFill>
              <a:srgbClr val="E36C09"/>
            </a:solidFill>
            <a:prstDash val="solid"/>
            <a:round/>
            <a:headEnd type="none" w="med" len="med"/>
            <a:tailEnd type="stealth" w="lg" len="lg"/>
          </a:ln>
        </p:spPr>
      </p:cxnSp>
      <p:cxnSp>
        <p:nvCxnSpPr>
          <p:cNvPr id="261" name="Shape 261"/>
          <p:cNvCxnSpPr>
            <a:stCxn id="248" idx="3"/>
            <a:endCxn id="250" idx="0"/>
          </p:cNvCxnSpPr>
          <p:nvPr/>
        </p:nvCxnSpPr>
        <p:spPr>
          <a:xfrm>
            <a:off x="5557988" y="3332924"/>
            <a:ext cx="632100" cy="827100"/>
          </a:xfrm>
          <a:prstGeom prst="bentConnector2">
            <a:avLst/>
          </a:prstGeom>
          <a:noFill/>
          <a:ln w="57150" cap="flat" cmpd="sng">
            <a:solidFill>
              <a:srgbClr val="E46C0A"/>
            </a:solidFill>
            <a:prstDash val="solid"/>
            <a:round/>
            <a:headEnd type="none" w="med" len="med"/>
            <a:tailEnd type="stealth" w="lg" len="lg"/>
          </a:ln>
        </p:spPr>
      </p:cxnSp>
      <p:cxnSp>
        <p:nvCxnSpPr>
          <p:cNvPr id="262" name="Shape 262"/>
          <p:cNvCxnSpPr>
            <a:endCxn id="254" idx="0"/>
          </p:cNvCxnSpPr>
          <p:nvPr/>
        </p:nvCxnSpPr>
        <p:spPr>
          <a:xfrm>
            <a:off x="6906787" y="4501626"/>
            <a:ext cx="789000" cy="782400"/>
          </a:xfrm>
          <a:prstGeom prst="bentConnector2">
            <a:avLst/>
          </a:prstGeom>
          <a:noFill/>
          <a:ln w="57150" cap="flat" cmpd="sng">
            <a:solidFill>
              <a:srgbClr val="E36C09"/>
            </a:solidFill>
            <a:prstDash val="solid"/>
            <a:round/>
            <a:headEnd type="none" w="med" len="med"/>
            <a:tailEnd type="stealth" w="lg" len="lg"/>
          </a:ln>
        </p:spPr>
      </p:cxnSp>
      <p:sp>
        <p:nvSpPr>
          <p:cNvPr id="263" name="Shape 263"/>
          <p:cNvSpPr/>
          <p:nvPr/>
        </p:nvSpPr>
        <p:spPr>
          <a:xfrm>
            <a:off x="6189992" y="1599711"/>
            <a:ext cx="2496807" cy="829940"/>
          </a:xfrm>
          <a:prstGeom prst="rect">
            <a:avLst/>
          </a:prstGeom>
          <a:gradFill>
            <a:gsLst>
              <a:gs pos="0">
                <a:srgbClr val="5D437D"/>
              </a:gs>
              <a:gs pos="80000">
                <a:srgbClr val="7B58A6"/>
              </a:gs>
              <a:gs pos="100000">
                <a:srgbClr val="7C56A8"/>
              </a:gs>
            </a:gsLst>
            <a:lin ang="16200000" scaled="0"/>
          </a:gradFill>
          <a:ln w="9525" cap="flat" cmpd="sng">
            <a:solidFill>
              <a:srgbClr val="7C6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i="0" u="none" strike="noStrike" cap="none" baseline="0">
                <a:solidFill>
                  <a:schemeClr val="lt1"/>
                </a:solidFill>
                <a:latin typeface="Calibri"/>
                <a:ea typeface="Calibri"/>
                <a:cs typeface="Calibri"/>
                <a:sym typeface="Calibri"/>
              </a:rPr>
              <a:t>Major + Minor Versioning </a:t>
            </a:r>
          </a:p>
        </p:txBody>
      </p:sp>
    </p:spTree>
    <p:extLst>
      <p:ext uri="{BB962C8B-B14F-4D97-AF65-F5344CB8AC3E}">
        <p14:creationId xmlns:p14="http://schemas.microsoft.com/office/powerpoint/2010/main" val="28851791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4000" b="1" i="0" u="none" strike="noStrike" cap="none" baseline="0" dirty="0" smtClean="0">
                <a:solidFill>
                  <a:schemeClr val="dk1"/>
                </a:solidFill>
                <a:latin typeface="Calibri"/>
                <a:ea typeface="Calibri"/>
                <a:cs typeface="Calibri"/>
                <a:sym typeface="Calibri"/>
              </a:rPr>
              <a:t>LIVE</a:t>
            </a:r>
            <a:r>
              <a:rPr lang="en-US" sz="4000" b="1" i="0" u="none" strike="noStrike" cap="none" dirty="0" smtClean="0">
                <a:solidFill>
                  <a:schemeClr val="dk1"/>
                </a:solidFill>
                <a:latin typeface="Calibri"/>
                <a:ea typeface="Calibri"/>
                <a:cs typeface="Calibri"/>
                <a:sym typeface="Calibri"/>
              </a:rPr>
              <a:t> DEMO TIME!</a:t>
            </a:r>
            <a:br>
              <a:rPr lang="en-US" sz="4000" b="1" i="0" u="none" strike="noStrike" cap="none" dirty="0" smtClean="0">
                <a:solidFill>
                  <a:schemeClr val="dk1"/>
                </a:solidFill>
                <a:latin typeface="Calibri"/>
                <a:ea typeface="Calibri"/>
                <a:cs typeface="Calibri"/>
                <a:sym typeface="Calibri"/>
              </a:rPr>
            </a:br>
            <a:r>
              <a:rPr lang="en-US" cap="none" dirty="0" err="1">
                <a:solidFill>
                  <a:schemeClr val="dk1"/>
                </a:solidFill>
                <a:latin typeface="Calibri"/>
                <a:ea typeface="Calibri"/>
                <a:cs typeface="Calibri"/>
                <a:sym typeface="Calibri"/>
                <a:hlinkClick r:id="rId3"/>
              </a:rPr>
              <a:t>d</a:t>
            </a:r>
            <a:r>
              <a:rPr lang="en-US" cap="none" dirty="0" err="1" smtClean="0">
                <a:solidFill>
                  <a:schemeClr val="dk1"/>
                </a:solidFill>
                <a:latin typeface="Calibri"/>
                <a:ea typeface="Calibri"/>
                <a:cs typeface="Calibri"/>
                <a:sym typeface="Calibri"/>
                <a:hlinkClick r:id="rId3"/>
              </a:rPr>
              <a:t>emo.dataverse.org</a:t>
            </a:r>
            <a:endParaRPr lang="en-US" sz="4000" b="1" i="0" u="none" strike="noStrike" cap="none" baseline="0" dirty="0">
              <a:solidFill>
                <a:schemeClr val="dk1"/>
              </a:solidFill>
              <a:latin typeface="Calibri"/>
              <a:ea typeface="Calibri"/>
              <a:cs typeface="Calibri"/>
              <a:sym typeface="Calibri"/>
            </a:endParaRPr>
          </a:p>
        </p:txBody>
      </p:sp>
      <p:pic>
        <p:nvPicPr>
          <p:cNvPr id="239" name="Shape 239"/>
          <p:cNvPicPr preferRelativeResize="0"/>
          <p:nvPr/>
        </p:nvPicPr>
        <p:blipFill rotWithShape="1">
          <a:blip r:embed="rId4">
            <a:alphaModFix/>
          </a:blip>
          <a:srcRect/>
          <a:stretch/>
        </p:blipFill>
        <p:spPr>
          <a:xfrm>
            <a:off x="4343400" y="152400"/>
            <a:ext cx="4657724" cy="1666875"/>
          </a:xfrm>
          <a:prstGeom prst="rect">
            <a:avLst/>
          </a:prstGeom>
          <a:noFill/>
          <a:ln>
            <a:noFill/>
          </a:ln>
        </p:spPr>
      </p:pic>
    </p:spTree>
    <p:extLst>
      <p:ext uri="{BB962C8B-B14F-4D97-AF65-F5344CB8AC3E}">
        <p14:creationId xmlns:p14="http://schemas.microsoft.com/office/powerpoint/2010/main" val="28185883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722312" y="4406900"/>
            <a:ext cx="8278812"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cap="none" dirty="0" smtClean="0">
                <a:solidFill>
                  <a:schemeClr val="dk1"/>
                </a:solidFill>
                <a:latin typeface="Calibri"/>
                <a:ea typeface="Calibri"/>
                <a:cs typeface="Calibri"/>
                <a:sym typeface="Calibri"/>
              </a:rPr>
              <a:t>ORGANIZING AN INSTITUTION’S DATA</a:t>
            </a:r>
            <a:endParaRPr lang="en-US" sz="4000" b="1" i="0" u="none" strike="noStrike" cap="none" baseline="0" dirty="0">
              <a:solidFill>
                <a:schemeClr val="dk1"/>
              </a:solidFill>
              <a:latin typeface="Calibri"/>
              <a:ea typeface="Calibri"/>
              <a:cs typeface="Calibri"/>
              <a:sym typeface="Calibri"/>
            </a:endParaRPr>
          </a:p>
        </p:txBody>
      </p:sp>
      <p:sp>
        <p:nvSpPr>
          <p:cNvPr id="238" name="Shape 238"/>
          <p:cNvSpPr txBox="1">
            <a:spLocks noGrp="1"/>
          </p:cNvSpPr>
          <p:nvPr>
            <p:ph type="body" idx="1"/>
          </p:nvPr>
        </p:nvSpPr>
        <p:spPr>
          <a:xfrm>
            <a:off x="722312" y="2906713"/>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Font typeface="Arial"/>
              <a:buNone/>
            </a:pPr>
            <a:endParaRPr sz="2000" b="0" i="0" u="none" strike="noStrike" cap="none" baseline="0">
              <a:solidFill>
                <a:srgbClr val="888888"/>
              </a:solidFill>
              <a:latin typeface="Calibri"/>
              <a:ea typeface="Calibri"/>
              <a:cs typeface="Calibri"/>
              <a:sym typeface="Calibri"/>
            </a:endParaRPr>
          </a:p>
        </p:txBody>
      </p:sp>
      <p:pic>
        <p:nvPicPr>
          <p:cNvPr id="239" name="Shape 239"/>
          <p:cNvPicPr preferRelativeResize="0"/>
          <p:nvPr/>
        </p:nvPicPr>
        <p:blipFill rotWithShape="1">
          <a:blip r:embed="rId3">
            <a:alphaModFix/>
          </a:blip>
          <a:srcRect/>
          <a:stretch/>
        </p:blipFill>
        <p:spPr>
          <a:xfrm>
            <a:off x="4343400" y="152400"/>
            <a:ext cx="4657724" cy="1666875"/>
          </a:xfrm>
          <a:prstGeom prst="rect">
            <a:avLst/>
          </a:prstGeom>
          <a:noFill/>
          <a:ln>
            <a:noFill/>
          </a:ln>
        </p:spPr>
      </p:pic>
    </p:spTree>
    <p:extLst>
      <p:ext uri="{BB962C8B-B14F-4D97-AF65-F5344CB8AC3E}">
        <p14:creationId xmlns:p14="http://schemas.microsoft.com/office/powerpoint/2010/main" val="21793024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Wha</a:t>
            </a:r>
            <a:r>
              <a:rPr lang="en-US" dirty="0" smtClean="0">
                <a:solidFill>
                  <a:schemeClr val="dk1"/>
                </a:solidFill>
                <a:latin typeface="Calibri"/>
                <a:ea typeface="Calibri"/>
                <a:cs typeface="Calibri"/>
                <a:sym typeface="Calibri"/>
              </a:rPr>
              <a:t>t is </a:t>
            </a:r>
            <a:r>
              <a:rPr lang="en-US" dirty="0" err="1" smtClean="0">
                <a:solidFill>
                  <a:schemeClr val="dk1"/>
                </a:solidFill>
                <a:latin typeface="Calibri"/>
                <a:ea typeface="Calibri"/>
                <a:cs typeface="Calibri"/>
                <a:sym typeface="Calibri"/>
              </a:rPr>
              <a:t>Dataverse</a:t>
            </a:r>
            <a:r>
              <a:rPr lang="en-US" dirty="0" smtClean="0">
                <a:solidFill>
                  <a:schemeClr val="dk1"/>
                </a:solidFill>
                <a:latin typeface="Calibri"/>
                <a:ea typeface="Calibri"/>
                <a:cs typeface="Calibri"/>
                <a:sym typeface="Calibri"/>
              </a:rPr>
              <a:t>?</a:t>
            </a:r>
            <a:endParaRPr lang="en-US" sz="4400" b="0" i="0" u="none" strike="noStrike" cap="none" baseline="0" dirty="0">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2</a:t>
            </a:fld>
            <a:endParaRPr lang="en-US" sz="1200" b="0" i="0" u="none" strike="noStrike" cap="none" baseline="0">
              <a:solidFill>
                <a:srgbClr val="888888"/>
              </a:solidFill>
              <a:latin typeface="Calibri"/>
              <a:ea typeface="Calibri"/>
              <a:cs typeface="Calibri"/>
              <a:sym typeface="Calibri"/>
            </a:endParaRPr>
          </a:p>
        </p:txBody>
      </p:sp>
      <p:sp>
        <p:nvSpPr>
          <p:cNvPr id="93" name="Shape 93"/>
          <p:cNvSpPr txBox="1"/>
          <p:nvPr/>
        </p:nvSpPr>
        <p:spPr>
          <a:xfrm>
            <a:off x="457200" y="4191000"/>
            <a:ext cx="8229600" cy="2123657"/>
          </a:xfrm>
          <a:prstGeom prst="rect">
            <a:avLst/>
          </a:prstGeom>
          <a:solidFill>
            <a:srgbClr val="DAEEF3"/>
          </a:solidFill>
          <a:ln>
            <a:noFill/>
          </a:ln>
        </p:spPr>
        <p:txBody>
          <a:bodyPr lIns="91425" tIns="45700" rIns="91425" bIns="45700" anchor="t" anchorCtr="0">
            <a:noAutofit/>
          </a:bodyPr>
          <a:lstStyle/>
          <a:p>
            <a:pPr marL="0" marR="0" lvl="0" indent="0" algn="l" rtl="0">
              <a:lnSpc>
                <a:spcPct val="110000"/>
              </a:lnSpc>
              <a:spcBef>
                <a:spcPts val="0"/>
              </a:spcBef>
              <a:buSzPct val="25000"/>
              <a:buNone/>
            </a:pPr>
            <a:r>
              <a:rPr lang="en-US" sz="2400" b="1" i="0" u="none" strike="noStrike" cap="none" baseline="0" dirty="0">
                <a:solidFill>
                  <a:schemeClr val="dk1"/>
                </a:solidFill>
                <a:latin typeface="Calibri"/>
                <a:ea typeface="Calibri"/>
                <a:cs typeface="Calibri"/>
                <a:sym typeface="Calibri"/>
              </a:rPr>
              <a:t>Provides incentives for researchers to </a:t>
            </a:r>
            <a:r>
              <a:rPr lang="en-US" sz="2400" b="1" i="0" u="none" strike="noStrike" cap="none" baseline="0" dirty="0" smtClean="0">
                <a:solidFill>
                  <a:schemeClr val="dk1"/>
                </a:solidFill>
                <a:latin typeface="Calibri"/>
                <a:ea typeface="Calibri"/>
                <a:cs typeface="Calibri"/>
                <a:sym typeface="Calibri"/>
              </a:rPr>
              <a:t>share:</a:t>
            </a:r>
          </a:p>
          <a:p>
            <a:pPr marL="342900" marR="0" lvl="0" indent="-342900" algn="l" rtl="0">
              <a:lnSpc>
                <a:spcPct val="110000"/>
              </a:lnSpc>
              <a:spcBef>
                <a:spcPts val="0"/>
              </a:spcBef>
              <a:buClr>
                <a:schemeClr val="dk1"/>
              </a:buClr>
              <a:buSzPct val="100000"/>
              <a:buFont typeface="Arial"/>
              <a:buChar char="•"/>
            </a:pPr>
            <a:r>
              <a:rPr lang="en-US" sz="2400" b="0" i="0" u="none" strike="noStrike" cap="none" baseline="0" dirty="0" smtClean="0">
                <a:solidFill>
                  <a:schemeClr val="dk1"/>
                </a:solidFill>
                <a:latin typeface="Calibri"/>
                <a:ea typeface="Calibri"/>
                <a:cs typeface="Calibri"/>
                <a:sym typeface="Calibri"/>
              </a:rPr>
              <a:t>Recognition </a:t>
            </a:r>
            <a:r>
              <a:rPr lang="en-US" sz="2400" b="0" i="0" u="none" strike="noStrike" cap="none" baseline="0" dirty="0">
                <a:solidFill>
                  <a:schemeClr val="dk1"/>
                </a:solidFill>
                <a:latin typeface="Calibri"/>
                <a:ea typeface="Calibri"/>
                <a:cs typeface="Calibri"/>
                <a:sym typeface="Calibri"/>
              </a:rPr>
              <a:t>&amp; credit via data citations</a:t>
            </a:r>
          </a:p>
          <a:p>
            <a:pPr marL="342900" marR="0" lvl="0" indent="-342900" algn="l" rtl="0">
              <a:lnSpc>
                <a:spcPct val="110000"/>
              </a:lnSpc>
              <a:spcBef>
                <a:spcPts val="0"/>
              </a:spcBef>
              <a:buClr>
                <a:schemeClr val="dk1"/>
              </a:buClr>
              <a:buSzPct val="100000"/>
              <a:buFont typeface="Arial"/>
              <a:buChar char="•"/>
            </a:pPr>
            <a:r>
              <a:rPr lang="en-US" sz="2400" b="0" i="0" u="none" strike="noStrike" cap="none" baseline="0" dirty="0" smtClean="0">
                <a:solidFill>
                  <a:schemeClr val="dk1"/>
                </a:solidFill>
                <a:latin typeface="Calibri"/>
                <a:ea typeface="Calibri"/>
                <a:cs typeface="Calibri"/>
                <a:sym typeface="Calibri"/>
              </a:rPr>
              <a:t>Control </a:t>
            </a:r>
            <a:r>
              <a:rPr lang="en-US" sz="2400" b="0" i="0" u="none" strike="noStrike" cap="none" baseline="0" dirty="0">
                <a:solidFill>
                  <a:schemeClr val="dk1"/>
                </a:solidFill>
                <a:latin typeface="Calibri"/>
                <a:ea typeface="Calibri"/>
                <a:cs typeface="Calibri"/>
                <a:sym typeface="Calibri"/>
              </a:rPr>
              <a:t>over data &amp; branding</a:t>
            </a:r>
          </a:p>
          <a:p>
            <a:pPr marL="342900" marR="0" lvl="0" indent="-342900" algn="l" rtl="0">
              <a:lnSpc>
                <a:spcPct val="110000"/>
              </a:lnSpc>
              <a:spcBef>
                <a:spcPts val="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Fulfill Data Management Plan </a:t>
            </a:r>
            <a:r>
              <a:rPr lang="en-US" sz="2400" b="0" i="0" u="none" strike="noStrike" cap="none" baseline="0" dirty="0" smtClean="0">
                <a:solidFill>
                  <a:schemeClr val="dk1"/>
                </a:solidFill>
                <a:latin typeface="Calibri"/>
                <a:ea typeface="Calibri"/>
                <a:cs typeface="Calibri"/>
                <a:sym typeface="Calibri"/>
              </a:rPr>
              <a:t>requirements</a:t>
            </a:r>
            <a:endParaRPr lang="en-US" sz="2400" b="0" i="0" u="none" strike="noStrike" cap="none" baseline="0" dirty="0">
              <a:solidFill>
                <a:schemeClr val="dk1"/>
              </a:solidFill>
              <a:latin typeface="Calibri"/>
              <a:ea typeface="Calibri"/>
              <a:cs typeface="Calibri"/>
              <a:sym typeface="Calibri"/>
            </a:endParaRPr>
          </a:p>
        </p:txBody>
      </p:sp>
      <p:sp>
        <p:nvSpPr>
          <p:cNvPr id="94" name="Shape 94"/>
          <p:cNvSpPr txBox="1"/>
          <p:nvPr/>
        </p:nvSpPr>
        <p:spPr>
          <a:xfrm>
            <a:off x="457200" y="1668958"/>
            <a:ext cx="8229600" cy="769441"/>
          </a:xfrm>
          <a:prstGeom prst="rect">
            <a:avLst/>
          </a:prstGeom>
          <a:solidFill>
            <a:srgbClr val="D6E3BC"/>
          </a:solidFill>
          <a:ln>
            <a:noFill/>
          </a:ln>
        </p:spPr>
        <p:txBody>
          <a:bodyPr lIns="91425" tIns="45700" rIns="91425" bIns="45700" anchor="t" anchorCtr="0">
            <a:noAutofit/>
          </a:bodyPr>
          <a:lstStyle/>
          <a:p>
            <a:pPr marL="0" marR="0" lvl="0" indent="0" algn="l" rtl="0">
              <a:spcBef>
                <a:spcPts val="0"/>
              </a:spcBef>
              <a:buSzPct val="25000"/>
              <a:buNone/>
            </a:pPr>
            <a:r>
              <a:rPr lang="en-US" sz="2200" dirty="0" smtClean="0">
                <a:solidFill>
                  <a:schemeClr val="dk1"/>
                </a:solidFill>
                <a:latin typeface="Calibri"/>
                <a:ea typeface="Calibri"/>
                <a:cs typeface="Calibri"/>
                <a:sym typeface="Calibri"/>
              </a:rPr>
              <a:t>A s</a:t>
            </a:r>
            <a:r>
              <a:rPr lang="en-US" sz="2200" b="0" i="0" u="none" strike="noStrike" cap="none" baseline="0" dirty="0" smtClean="0">
                <a:solidFill>
                  <a:schemeClr val="dk1"/>
                </a:solidFill>
                <a:latin typeface="Calibri"/>
                <a:ea typeface="Calibri"/>
                <a:cs typeface="Calibri"/>
                <a:sym typeface="Calibri"/>
              </a:rPr>
              <a:t>oftware </a:t>
            </a:r>
            <a:r>
              <a:rPr lang="en-US" sz="2200" b="0" i="0" u="none" strike="noStrike" cap="none" baseline="0" dirty="0">
                <a:solidFill>
                  <a:schemeClr val="dk1"/>
                </a:solidFill>
                <a:latin typeface="Calibri"/>
                <a:ea typeface="Calibri"/>
                <a:cs typeface="Calibri"/>
                <a:sym typeface="Calibri"/>
              </a:rPr>
              <a:t>framework for publishing, citing and preserving research data </a:t>
            </a:r>
            <a:r>
              <a:rPr lang="en-US" sz="2200" b="0" i="0" u="none" strike="noStrike" cap="none" dirty="0" smtClean="0">
                <a:solidFill>
                  <a:schemeClr val="dk1"/>
                </a:solidFill>
                <a:latin typeface="Calibri"/>
                <a:ea typeface="Calibri"/>
                <a:cs typeface="Calibri"/>
                <a:sym typeface="Calibri"/>
              </a:rPr>
              <a:t> </a:t>
            </a:r>
            <a:r>
              <a:rPr lang="en-US" sz="2200" b="0" i="0" u="none" strike="noStrike" cap="none" baseline="0" dirty="0" smtClean="0">
                <a:solidFill>
                  <a:schemeClr val="dk1"/>
                </a:solidFill>
                <a:latin typeface="Calibri"/>
                <a:ea typeface="Calibri"/>
                <a:cs typeface="Calibri"/>
                <a:sym typeface="Calibri"/>
              </a:rPr>
              <a:t>(</a:t>
            </a:r>
            <a:r>
              <a:rPr lang="en-US" sz="2200" b="0" i="0" u="none" strike="noStrike" cap="none" baseline="0" dirty="0">
                <a:solidFill>
                  <a:schemeClr val="dk1"/>
                </a:solidFill>
                <a:latin typeface="Calibri"/>
                <a:ea typeface="Calibri"/>
                <a:cs typeface="Calibri"/>
                <a:sym typeface="Calibri"/>
              </a:rPr>
              <a:t>open source on </a:t>
            </a:r>
            <a:r>
              <a:rPr lang="en-US" sz="2200" b="0" i="0" u="sng" strike="noStrike" cap="none" baseline="0" dirty="0">
                <a:solidFill>
                  <a:schemeClr val="hlink"/>
                </a:solidFill>
                <a:latin typeface="Calibri"/>
                <a:ea typeface="Calibri"/>
                <a:cs typeface="Calibri"/>
                <a:sym typeface="Calibri"/>
                <a:hlinkClick r:id="rId3"/>
              </a:rPr>
              <a:t>github</a:t>
            </a:r>
            <a:r>
              <a:rPr lang="en-US" sz="2200" b="0" i="0" u="none" strike="noStrike" cap="none" baseline="0" dirty="0">
                <a:solidFill>
                  <a:schemeClr val="dk1"/>
                </a:solidFill>
                <a:latin typeface="Calibri"/>
                <a:ea typeface="Calibri"/>
                <a:cs typeface="Calibri"/>
                <a:sym typeface="Calibri"/>
              </a:rPr>
              <a:t> for others to install)   </a:t>
            </a:r>
          </a:p>
        </p:txBody>
      </p:sp>
      <p:sp>
        <p:nvSpPr>
          <p:cNvPr id="95" name="Shape 95"/>
          <p:cNvSpPr txBox="1"/>
          <p:nvPr/>
        </p:nvSpPr>
        <p:spPr>
          <a:xfrm>
            <a:off x="457200" y="2964358"/>
            <a:ext cx="8229600" cy="769441"/>
          </a:xfrm>
          <a:prstGeom prst="rect">
            <a:avLst/>
          </a:prstGeom>
          <a:solidFill>
            <a:srgbClr val="CCC0D9"/>
          </a:solidFill>
          <a:ln>
            <a:noFill/>
          </a:ln>
        </p:spPr>
        <p:txBody>
          <a:bodyPr lIns="91425" tIns="45700" rIns="91425" bIns="45700" anchor="t" anchorCtr="0">
            <a:noAutofit/>
          </a:bodyPr>
          <a:lstStyle/>
          <a:p>
            <a:pPr marL="0" marR="0" lvl="0" indent="0" algn="l" rtl="0">
              <a:spcBef>
                <a:spcPts val="0"/>
              </a:spcBef>
              <a:buSzPct val="25000"/>
              <a:buNone/>
            </a:pPr>
            <a:r>
              <a:rPr lang="en-US" sz="2200" b="0" i="0" u="none" strike="noStrike" cap="none" baseline="0">
                <a:solidFill>
                  <a:schemeClr val="dk1"/>
                </a:solidFill>
                <a:latin typeface="Calibri"/>
                <a:ea typeface="Calibri"/>
                <a:cs typeface="Calibri"/>
                <a:sym typeface="Calibri"/>
              </a:rPr>
              <a:t>Developed by the Institute for Quantitative Social Science at Harvard University.</a:t>
            </a:r>
          </a:p>
        </p:txBody>
      </p:sp>
    </p:spTree>
    <p:extLst>
      <p:ext uri="{BB962C8B-B14F-4D97-AF65-F5344CB8AC3E}">
        <p14:creationId xmlns:p14="http://schemas.microsoft.com/office/powerpoint/2010/main" val="12859901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6334"/>
            <a:ext cx="8229600" cy="1143000"/>
          </a:xfrm>
        </p:spPr>
        <p:txBody>
          <a:bodyPr/>
          <a:lstStyle/>
          <a:p>
            <a:r>
              <a:rPr lang="en-US" dirty="0" smtClean="0"/>
              <a:t>Researcher/Faculty Member</a:t>
            </a:r>
            <a:endParaRPr lang="en-US" dirty="0"/>
          </a:p>
        </p:txBody>
      </p:sp>
      <p:sp>
        <p:nvSpPr>
          <p:cNvPr id="7" name="TextBox 6"/>
          <p:cNvSpPr txBox="1"/>
          <p:nvPr/>
        </p:nvSpPr>
        <p:spPr>
          <a:xfrm>
            <a:off x="1447473" y="1665856"/>
            <a:ext cx="7239327" cy="369332"/>
          </a:xfrm>
          <a:prstGeom prst="rect">
            <a:avLst/>
          </a:prstGeom>
          <a:noFill/>
        </p:spPr>
        <p:txBody>
          <a:bodyPr wrap="square" rtlCol="0">
            <a:spAutoFit/>
          </a:bodyPr>
          <a:lstStyle/>
          <a:p>
            <a:r>
              <a:rPr lang="en-US" dirty="0" smtClean="0"/>
              <a:t>Gary King Example</a:t>
            </a:r>
            <a:endParaRPr lang="en-US" dirty="0"/>
          </a:p>
        </p:txBody>
      </p:sp>
      <p:pic>
        <p:nvPicPr>
          <p:cNvPr id="8" name="Picture 7" descr="Screen Shot 2015-09-15 at 4.10.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234" y="941789"/>
            <a:ext cx="6860485" cy="5586915"/>
          </a:xfrm>
          <a:prstGeom prst="rect">
            <a:avLst/>
          </a:prstGeom>
        </p:spPr>
      </p:pic>
      <p:sp>
        <p:nvSpPr>
          <p:cNvPr id="9" name="Rectangle 8"/>
          <p:cNvSpPr/>
          <p:nvPr/>
        </p:nvSpPr>
        <p:spPr>
          <a:xfrm>
            <a:off x="3295729" y="6510744"/>
            <a:ext cx="2078213" cy="369332"/>
          </a:xfrm>
          <a:prstGeom prst="rect">
            <a:avLst/>
          </a:prstGeom>
        </p:spPr>
        <p:txBody>
          <a:bodyPr wrap="none">
            <a:spAutoFit/>
          </a:bodyPr>
          <a:lstStyle/>
          <a:p>
            <a:r>
              <a:rPr lang="en-US" dirty="0" smtClean="0">
                <a:hlinkClick r:id="rId3"/>
              </a:rPr>
              <a:t>Gary King Dataverse</a:t>
            </a:r>
            <a:endParaRPr lang="en-US" dirty="0"/>
          </a:p>
        </p:txBody>
      </p:sp>
    </p:spTree>
    <p:extLst>
      <p:ext uri="{BB962C8B-B14F-4D97-AF65-F5344CB8AC3E}">
        <p14:creationId xmlns:p14="http://schemas.microsoft.com/office/powerpoint/2010/main" val="19601715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755"/>
            <a:ext cx="8229600" cy="1143000"/>
          </a:xfrm>
        </p:spPr>
        <p:txBody>
          <a:bodyPr/>
          <a:lstStyle/>
          <a:p>
            <a:r>
              <a:rPr lang="en-US" dirty="0" smtClean="0"/>
              <a:t>Research Project/Archive</a:t>
            </a:r>
            <a:endParaRPr lang="en-US" dirty="0"/>
          </a:p>
        </p:txBody>
      </p:sp>
      <p:pic>
        <p:nvPicPr>
          <p:cNvPr id="3" name="Picture 2" descr="Screen Shot 2015-09-15 at 4.18.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414" y="1084479"/>
            <a:ext cx="6487726" cy="5586915"/>
          </a:xfrm>
          <a:prstGeom prst="rect">
            <a:avLst/>
          </a:prstGeom>
        </p:spPr>
      </p:pic>
      <p:sp>
        <p:nvSpPr>
          <p:cNvPr id="4" name="Rectangle 3"/>
          <p:cNvSpPr/>
          <p:nvPr/>
        </p:nvSpPr>
        <p:spPr>
          <a:xfrm>
            <a:off x="2531312" y="6486728"/>
            <a:ext cx="3405049" cy="369332"/>
          </a:xfrm>
          <a:prstGeom prst="rect">
            <a:avLst/>
          </a:prstGeom>
        </p:spPr>
        <p:txBody>
          <a:bodyPr wrap="none">
            <a:spAutoFit/>
          </a:bodyPr>
          <a:lstStyle/>
          <a:p>
            <a:r>
              <a:rPr lang="it-IT" dirty="0" smtClean="0">
                <a:hlinkClick r:id="rId3"/>
              </a:rPr>
              <a:t>Henry </a:t>
            </a:r>
            <a:r>
              <a:rPr lang="en-US" dirty="0" smtClean="0">
                <a:hlinkClick r:id="rId3"/>
              </a:rPr>
              <a:t>A. Murray Research Archive</a:t>
            </a:r>
            <a:endParaRPr lang="en-US" dirty="0"/>
          </a:p>
        </p:txBody>
      </p:sp>
    </p:spTree>
    <p:extLst>
      <p:ext uri="{BB962C8B-B14F-4D97-AF65-F5344CB8AC3E}">
        <p14:creationId xmlns:p14="http://schemas.microsoft.com/office/powerpoint/2010/main" val="3756202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6"/>
            <a:ext cx="8229600" cy="1143000"/>
          </a:xfrm>
        </p:spPr>
        <p:txBody>
          <a:bodyPr/>
          <a:lstStyle/>
          <a:p>
            <a:r>
              <a:rPr lang="en-US" dirty="0" smtClean="0"/>
              <a:t>Organization or Institution</a:t>
            </a:r>
            <a:endParaRPr lang="en-US" dirty="0"/>
          </a:p>
        </p:txBody>
      </p:sp>
      <p:pic>
        <p:nvPicPr>
          <p:cNvPr id="3" name="Picture 2" descr="Screen Shot 2015-09-15 at 4.2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01" y="1098707"/>
            <a:ext cx="6811667" cy="5586984"/>
          </a:xfrm>
          <a:prstGeom prst="rect">
            <a:avLst/>
          </a:prstGeom>
        </p:spPr>
      </p:pic>
      <p:sp>
        <p:nvSpPr>
          <p:cNvPr id="4" name="Rectangle 3"/>
          <p:cNvSpPr/>
          <p:nvPr/>
        </p:nvSpPr>
        <p:spPr>
          <a:xfrm>
            <a:off x="3441933" y="6501025"/>
            <a:ext cx="1923879" cy="369332"/>
          </a:xfrm>
          <a:prstGeom prst="rect">
            <a:avLst/>
          </a:prstGeom>
        </p:spPr>
        <p:txBody>
          <a:bodyPr wrap="square">
            <a:spAutoFit/>
          </a:bodyPr>
          <a:lstStyle/>
          <a:p>
            <a:r>
              <a:rPr lang="fr-FR" dirty="0" smtClean="0">
                <a:hlinkClick r:id="rId3"/>
              </a:rPr>
              <a:t>Avahan Dataverse</a:t>
            </a:r>
            <a:endParaRPr lang="en-US" dirty="0"/>
          </a:p>
        </p:txBody>
      </p:sp>
    </p:spTree>
    <p:extLst>
      <p:ext uri="{BB962C8B-B14F-4D97-AF65-F5344CB8AC3E}">
        <p14:creationId xmlns:p14="http://schemas.microsoft.com/office/powerpoint/2010/main" val="24871049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78"/>
            <a:ext cx="8229600" cy="1143000"/>
          </a:xfrm>
        </p:spPr>
        <p:txBody>
          <a:bodyPr/>
          <a:lstStyle/>
          <a:p>
            <a:r>
              <a:rPr lang="en-US" dirty="0" smtClean="0"/>
              <a:t>Department</a:t>
            </a:r>
            <a:endParaRPr lang="en-US" dirty="0"/>
          </a:p>
        </p:txBody>
      </p:sp>
      <p:sp>
        <p:nvSpPr>
          <p:cNvPr id="3" name="Rectangle 2"/>
          <p:cNvSpPr/>
          <p:nvPr/>
        </p:nvSpPr>
        <p:spPr>
          <a:xfrm>
            <a:off x="2508365" y="6488668"/>
            <a:ext cx="4412686" cy="369332"/>
          </a:xfrm>
          <a:prstGeom prst="rect">
            <a:avLst/>
          </a:prstGeom>
        </p:spPr>
        <p:txBody>
          <a:bodyPr wrap="none">
            <a:spAutoFit/>
          </a:bodyPr>
          <a:lstStyle/>
          <a:p>
            <a:r>
              <a:rPr lang="en-US" dirty="0" smtClean="0">
                <a:hlinkClick r:id="rId2"/>
              </a:rPr>
              <a:t>Harvard-Smithsonian Center for Astrophysics</a:t>
            </a:r>
            <a:endParaRPr lang="en-US" dirty="0"/>
          </a:p>
        </p:txBody>
      </p:sp>
      <p:pic>
        <p:nvPicPr>
          <p:cNvPr id="4" name="Picture 3" descr="Screen Shot 2015-09-15 at 4.24.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295" y="1014176"/>
            <a:ext cx="6162857" cy="5586984"/>
          </a:xfrm>
          <a:prstGeom prst="rect">
            <a:avLst/>
          </a:prstGeom>
        </p:spPr>
      </p:pic>
    </p:spTree>
    <p:extLst>
      <p:ext uri="{BB962C8B-B14F-4D97-AF65-F5344CB8AC3E}">
        <p14:creationId xmlns:p14="http://schemas.microsoft.com/office/powerpoint/2010/main" val="32510276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58" y="0"/>
            <a:ext cx="8229600" cy="1143000"/>
          </a:xfrm>
        </p:spPr>
        <p:txBody>
          <a:bodyPr/>
          <a:lstStyle/>
          <a:p>
            <a:r>
              <a:rPr lang="en-US" dirty="0" smtClean="0"/>
              <a:t>Courses</a:t>
            </a:r>
            <a:endParaRPr lang="en-US" dirty="0"/>
          </a:p>
        </p:txBody>
      </p:sp>
      <p:sp>
        <p:nvSpPr>
          <p:cNvPr id="5" name="Rectangle 4"/>
          <p:cNvSpPr/>
          <p:nvPr/>
        </p:nvSpPr>
        <p:spPr>
          <a:xfrm>
            <a:off x="3926452" y="6488668"/>
            <a:ext cx="1313180" cy="369332"/>
          </a:xfrm>
          <a:prstGeom prst="rect">
            <a:avLst/>
          </a:prstGeom>
        </p:spPr>
        <p:txBody>
          <a:bodyPr wrap="none">
            <a:spAutoFit/>
          </a:bodyPr>
          <a:lstStyle/>
          <a:p>
            <a:r>
              <a:rPr lang="en-US" dirty="0" smtClean="0">
                <a:hlinkClick r:id="rId2"/>
              </a:rPr>
              <a:t>Project TIER</a:t>
            </a:r>
            <a:endParaRPr lang="en-US" dirty="0"/>
          </a:p>
        </p:txBody>
      </p:sp>
      <p:pic>
        <p:nvPicPr>
          <p:cNvPr id="6" name="Picture 5" descr="Screen Shot 2015-09-15 at 4.32.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982" y="901684"/>
            <a:ext cx="6265114" cy="5586984"/>
          </a:xfrm>
          <a:prstGeom prst="rect">
            <a:avLst/>
          </a:prstGeom>
        </p:spPr>
      </p:pic>
    </p:spTree>
    <p:extLst>
      <p:ext uri="{BB962C8B-B14F-4D97-AF65-F5344CB8AC3E}">
        <p14:creationId xmlns:p14="http://schemas.microsoft.com/office/powerpoint/2010/main" val="37233551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828800" y="6096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Thank you!</a:t>
            </a:r>
          </a:p>
        </p:txBody>
      </p:sp>
      <p:sp>
        <p:nvSpPr>
          <p:cNvPr id="336" name="Shape 336"/>
          <p:cNvSpPr txBox="1">
            <a:spLocks noGrp="1"/>
          </p:cNvSpPr>
          <p:nvPr>
            <p:ph type="body" idx="1"/>
          </p:nvPr>
        </p:nvSpPr>
        <p:spPr>
          <a:xfrm>
            <a:off x="152400" y="3048000"/>
            <a:ext cx="8839199" cy="20574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dk1"/>
              </a:buClr>
              <a:buSzPct val="25000"/>
              <a:buFont typeface="Arial"/>
              <a:buNone/>
            </a:pPr>
            <a:r>
              <a:rPr lang="en-US" sz="2375" b="0" i="0" u="none" strike="noStrike" cap="none" baseline="0" dirty="0">
                <a:solidFill>
                  <a:schemeClr val="dk1"/>
                </a:solidFill>
                <a:latin typeface="Calibri"/>
                <a:ea typeface="Calibri"/>
                <a:cs typeface="Calibri"/>
                <a:sym typeface="Calibri"/>
              </a:rPr>
              <a:t>Contact: </a:t>
            </a:r>
            <a:r>
              <a:rPr lang="en-US" sz="2375" b="0" i="0" u="sng" strike="noStrike" cap="none" baseline="0" dirty="0">
                <a:solidFill>
                  <a:schemeClr val="hlink"/>
                </a:solidFill>
                <a:latin typeface="Calibri"/>
                <a:ea typeface="Calibri"/>
                <a:cs typeface="Calibri"/>
                <a:sym typeface="Calibri"/>
                <a:hlinkClick r:id="rId3"/>
              </a:rPr>
              <a:t>equigley@iq.harvard.edu</a:t>
            </a:r>
          </a:p>
          <a:p>
            <a:pPr marL="0" marR="0" lvl="0" indent="0" algn="ctr" rtl="0">
              <a:lnSpc>
                <a:spcPct val="80000"/>
              </a:lnSpc>
              <a:spcBef>
                <a:spcPts val="475"/>
              </a:spcBef>
              <a:buClr>
                <a:schemeClr val="dk1"/>
              </a:buClr>
              <a:buFont typeface="Arial"/>
              <a:buNone/>
            </a:pPr>
            <a:endParaRPr sz="2375" b="0" i="0" u="none" strike="noStrike" cap="none" baseline="0" dirty="0">
              <a:solidFill>
                <a:schemeClr val="dk1"/>
              </a:solidFill>
              <a:latin typeface="Calibri"/>
              <a:ea typeface="Calibri"/>
              <a:cs typeface="Calibri"/>
              <a:sym typeface="Calibri"/>
            </a:endParaRPr>
          </a:p>
          <a:p>
            <a:pPr marL="0" marR="0" lvl="0" indent="0" algn="ctr" rtl="0">
              <a:lnSpc>
                <a:spcPct val="80000"/>
              </a:lnSpc>
              <a:spcBef>
                <a:spcPts val="475"/>
              </a:spcBef>
              <a:buClr>
                <a:schemeClr val="dk1"/>
              </a:buClr>
              <a:buSzPct val="25000"/>
              <a:buFont typeface="Arial"/>
              <a:buNone/>
            </a:pPr>
            <a:r>
              <a:rPr lang="en-US" sz="2375" b="0" i="0" u="none" strike="noStrike" cap="none" baseline="0" dirty="0">
                <a:solidFill>
                  <a:schemeClr val="dk1"/>
                </a:solidFill>
                <a:latin typeface="Calibri"/>
                <a:ea typeface="Calibri"/>
                <a:cs typeface="Calibri"/>
                <a:sym typeface="Calibri"/>
              </a:rPr>
              <a:t>Learn more: </a:t>
            </a:r>
            <a:r>
              <a:rPr lang="en-US" sz="2375" b="0" i="0" u="sng" strike="noStrike" cap="none" baseline="0" dirty="0">
                <a:solidFill>
                  <a:schemeClr val="hlink"/>
                </a:solidFill>
                <a:latin typeface="Calibri"/>
                <a:ea typeface="Calibri"/>
                <a:cs typeface="Calibri"/>
                <a:sym typeface="Calibri"/>
                <a:hlinkClick r:id="rId4"/>
              </a:rPr>
              <a:t>dataverse.org </a:t>
            </a:r>
            <a:endParaRPr lang="en-US" sz="2375" b="0" i="0" u="sng" strike="noStrike" cap="none" baseline="0" dirty="0" smtClean="0">
              <a:solidFill>
                <a:schemeClr val="hlink"/>
              </a:solidFill>
              <a:latin typeface="Calibri"/>
              <a:ea typeface="Calibri"/>
              <a:cs typeface="Calibri"/>
              <a:sym typeface="Calibri"/>
              <a:hlinkClick r:id="rId4"/>
            </a:endParaRPr>
          </a:p>
          <a:p>
            <a:pPr marL="0" marR="0" lvl="0" indent="0" algn="ctr" rtl="0">
              <a:lnSpc>
                <a:spcPct val="80000"/>
              </a:lnSpc>
              <a:spcBef>
                <a:spcPts val="475"/>
              </a:spcBef>
              <a:buClr>
                <a:schemeClr val="dk1"/>
              </a:buClr>
              <a:buSzPct val="25000"/>
              <a:buFont typeface="Arial"/>
              <a:buNone/>
            </a:pPr>
            <a:r>
              <a:rPr lang="en-US" sz="2375" dirty="0" smtClean="0">
                <a:latin typeface="Calibri"/>
                <a:ea typeface="Calibri"/>
                <a:cs typeface="Calibri"/>
                <a:sym typeface="Calibri"/>
              </a:rPr>
              <a:t>Try out </a:t>
            </a:r>
            <a:r>
              <a:rPr lang="en-US" sz="2375" dirty="0" err="1" smtClean="0">
                <a:latin typeface="Calibri"/>
                <a:ea typeface="Calibri"/>
                <a:cs typeface="Calibri"/>
                <a:sym typeface="Calibri"/>
              </a:rPr>
              <a:t>Dataverse</a:t>
            </a:r>
            <a:r>
              <a:rPr lang="en-US" sz="2375" dirty="0" smtClean="0">
                <a:latin typeface="Calibri"/>
                <a:ea typeface="Calibri"/>
                <a:cs typeface="Calibri"/>
                <a:sym typeface="Calibri"/>
              </a:rPr>
              <a:t>: </a:t>
            </a:r>
            <a:r>
              <a:rPr lang="en-US" sz="2375" u="sng" dirty="0" smtClean="0">
                <a:solidFill>
                  <a:schemeClr val="hlink"/>
                </a:solidFill>
                <a:latin typeface="Calibri"/>
                <a:ea typeface="Calibri"/>
                <a:cs typeface="Calibri"/>
                <a:sym typeface="Calibri"/>
                <a:hlinkClick r:id="rId5"/>
              </a:rPr>
              <a:t>demo.dataverse.org</a:t>
            </a:r>
            <a:endParaRPr lang="en-US" sz="2375" b="0" i="0" u="sng" strike="noStrike" cap="none" baseline="0" dirty="0">
              <a:solidFill>
                <a:schemeClr val="hlink"/>
              </a:solidFill>
              <a:latin typeface="Calibri"/>
              <a:ea typeface="Calibri"/>
              <a:cs typeface="Calibri"/>
              <a:sym typeface="Calibri"/>
              <a:hlinkClick r:id="rId6"/>
            </a:endParaRPr>
          </a:p>
          <a:p>
            <a:pPr marL="0" marR="0" lvl="0" indent="0" algn="ctr" rtl="0">
              <a:lnSpc>
                <a:spcPct val="80000"/>
              </a:lnSpc>
              <a:spcBef>
                <a:spcPts val="475"/>
              </a:spcBef>
              <a:buClr>
                <a:schemeClr val="dk1"/>
              </a:buClr>
              <a:buSzPct val="25000"/>
              <a:buFont typeface="Arial"/>
              <a:buNone/>
            </a:pPr>
            <a:r>
              <a:rPr lang="en-US" sz="2375" b="0" i="0" u="sng" strike="noStrike" cap="none" baseline="0" dirty="0">
                <a:solidFill>
                  <a:schemeClr val="hlink"/>
                </a:solidFill>
                <a:latin typeface="Calibri"/>
                <a:ea typeface="Calibri"/>
                <a:cs typeface="Calibri"/>
                <a:sym typeface="Calibri"/>
                <a:hlinkClick r:id="rId6"/>
              </a:rPr>
              <a:t>  </a:t>
            </a:r>
            <a:endParaRPr lang="en-US" sz="2375" b="0" i="0" u="sng" strike="noStrike" cap="none" baseline="0" dirty="0">
              <a:solidFill>
                <a:schemeClr val="hlink"/>
              </a:solidFill>
              <a:latin typeface="Calibri"/>
              <a:ea typeface="Calibri"/>
              <a:cs typeface="Calibri"/>
              <a:sym typeface="Calibri"/>
              <a:hlinkClick r:id="rId4"/>
            </a:endParaRPr>
          </a:p>
          <a:p>
            <a:pPr marL="0" marR="0" lvl="0" indent="0" algn="ctr" rtl="0">
              <a:lnSpc>
                <a:spcPct val="80000"/>
              </a:lnSpc>
              <a:spcBef>
                <a:spcPts val="475"/>
              </a:spcBef>
              <a:buClr>
                <a:schemeClr val="dk1"/>
              </a:buClr>
              <a:buSzPct val="25000"/>
              <a:buFont typeface="Arial"/>
              <a:buNone/>
            </a:pPr>
            <a:r>
              <a:rPr lang="en-US" sz="2375" b="0" i="0" u="none" strike="noStrike" cap="none" baseline="0" dirty="0">
                <a:solidFill>
                  <a:schemeClr val="dk1"/>
                </a:solidFill>
                <a:latin typeface="Calibri"/>
                <a:ea typeface="Calibri"/>
                <a:cs typeface="Calibri"/>
                <a:sym typeface="Calibri"/>
              </a:rPr>
              <a:t>@</a:t>
            </a:r>
            <a:r>
              <a:rPr lang="en-US" sz="2375" b="0" i="0" u="none" strike="noStrike" cap="none" baseline="0" dirty="0" err="1">
                <a:solidFill>
                  <a:schemeClr val="dk1"/>
                </a:solidFill>
                <a:latin typeface="Calibri"/>
                <a:ea typeface="Calibri"/>
                <a:cs typeface="Calibri"/>
                <a:sym typeface="Calibri"/>
              </a:rPr>
              <a:t>dataverseorg</a:t>
            </a:r>
            <a:endParaRPr lang="en-US" sz="2375" b="0" i="0" u="none" strike="noStrike" cap="none" baseline="0" dirty="0">
              <a:solidFill>
                <a:schemeClr val="dk1"/>
              </a:solidFill>
              <a:latin typeface="Calibri"/>
              <a:ea typeface="Calibri"/>
              <a:cs typeface="Calibri"/>
              <a:sym typeface="Calibri"/>
            </a:endParaRPr>
          </a:p>
          <a:p>
            <a:pPr marL="0" marR="0" lvl="0" indent="0" algn="l" rtl="0">
              <a:lnSpc>
                <a:spcPct val="80000"/>
              </a:lnSpc>
              <a:spcBef>
                <a:spcPts val="175"/>
              </a:spcBef>
              <a:buClr>
                <a:schemeClr val="dk1"/>
              </a:buClr>
              <a:buFont typeface="Arial"/>
              <a:buNone/>
            </a:pPr>
            <a:endParaRPr sz="875" b="0" i="0" u="none" strike="noStrike" cap="none" baseline="0" dirty="0">
              <a:solidFill>
                <a:schemeClr val="dk1"/>
              </a:solidFill>
              <a:latin typeface="Calibri"/>
              <a:ea typeface="Calibri"/>
              <a:cs typeface="Calibri"/>
              <a:sym typeface="Calibri"/>
            </a:endParaRPr>
          </a:p>
        </p:txBody>
      </p:sp>
      <p:sp>
        <p:nvSpPr>
          <p:cNvPr id="337" name="Shape 337"/>
          <p:cNvSpPr/>
          <p:nvPr/>
        </p:nvSpPr>
        <p:spPr>
          <a:xfrm>
            <a:off x="152400" y="5304471"/>
            <a:ext cx="8534399"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References</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Altman M. A Fingerprint Method for Verification of Scientific Data. In A Fingerprint     </a:t>
            </a:r>
            <a:br>
              <a:rPr lang="en-US" sz="1800" b="0" i="0" u="none" strike="noStrike" cap="none" baseline="0">
                <a:solidFill>
                  <a:schemeClr val="dk1"/>
                </a:solidFill>
                <a:latin typeface="Calibri"/>
                <a:ea typeface="Calibri"/>
                <a:cs typeface="Calibri"/>
                <a:sym typeface="Calibri"/>
              </a:rPr>
            </a:br>
            <a:r>
              <a:rPr lang="en-US" sz="1800" b="0" i="0" u="none" strike="noStrike" cap="none" baseline="0">
                <a:solidFill>
                  <a:schemeClr val="dk1"/>
                </a:solidFill>
                <a:latin typeface="Calibri"/>
                <a:ea typeface="Calibri"/>
                <a:cs typeface="Calibri"/>
                <a:sym typeface="Calibri"/>
              </a:rPr>
              <a:t>      Method for Verification of Scientific Data. Springer-Verlag; 2008.</a:t>
            </a:r>
          </a:p>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Altman M, King G. A Proposed Standard for the Scholarly Citation of Quantitative Data.</a:t>
            </a:r>
            <a:br>
              <a:rPr lang="en-US" sz="1800" b="0" i="0" u="none" strike="noStrike" cap="none" baseline="0">
                <a:solidFill>
                  <a:schemeClr val="dk1"/>
                </a:solidFill>
                <a:latin typeface="Calibri"/>
                <a:ea typeface="Calibri"/>
                <a:cs typeface="Calibri"/>
                <a:sym typeface="Calibri"/>
              </a:rPr>
            </a:br>
            <a:r>
              <a:rPr lang="en-US" sz="1800" b="0" i="0" u="none" strike="noStrike" cap="none" baseline="0">
                <a:solidFill>
                  <a:schemeClr val="dk1"/>
                </a:solidFill>
                <a:latin typeface="Calibri"/>
                <a:ea typeface="Calibri"/>
                <a:cs typeface="Calibri"/>
                <a:sym typeface="Calibri"/>
              </a:rPr>
              <a:t>      D-Lib Magazine [Internet]. 2007;13(3/4). </a:t>
            </a:r>
          </a:p>
        </p:txBody>
      </p:sp>
      <p:sp>
        <p:nvSpPr>
          <p:cNvPr id="338" name="Shape 338"/>
          <p:cNvSpPr txBox="1"/>
          <p:nvPr/>
        </p:nvSpPr>
        <p:spPr>
          <a:xfrm>
            <a:off x="2971800" y="1905000"/>
            <a:ext cx="5486399" cy="566737"/>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Any questions?</a:t>
            </a:r>
          </a:p>
        </p:txBody>
      </p:sp>
      <p:pic>
        <p:nvPicPr>
          <p:cNvPr id="339" name="Shape 339"/>
          <p:cNvPicPr preferRelativeResize="0"/>
          <p:nvPr/>
        </p:nvPicPr>
        <p:blipFill rotWithShape="1">
          <a:blip r:embed="rId7">
            <a:alphaModFix/>
          </a:blip>
          <a:srcRect/>
          <a:stretch/>
        </p:blipFill>
        <p:spPr>
          <a:xfrm>
            <a:off x="3019032" y="4795062"/>
            <a:ext cx="562367" cy="457200"/>
          </a:xfrm>
          <a:prstGeom prst="rect">
            <a:avLst/>
          </a:prstGeom>
          <a:noFill/>
          <a:ln>
            <a:noFill/>
          </a:ln>
        </p:spPr>
      </p:pic>
    </p:spTree>
    <p:extLst>
      <p:ext uri="{BB962C8B-B14F-4D97-AF65-F5344CB8AC3E}">
        <p14:creationId xmlns:p14="http://schemas.microsoft.com/office/powerpoint/2010/main" val="230509613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The </a:t>
            </a:r>
            <a:r>
              <a:rPr lang="en-US" sz="4400" b="0" i="0" u="none" strike="noStrike" cap="none" baseline="0" dirty="0" err="1" smtClean="0">
                <a:solidFill>
                  <a:schemeClr val="dk1"/>
                </a:solidFill>
                <a:latin typeface="Calibri"/>
                <a:ea typeface="Calibri"/>
                <a:cs typeface="Calibri"/>
                <a:sym typeface="Calibri"/>
              </a:rPr>
              <a:t>Dataverse</a:t>
            </a:r>
            <a:r>
              <a:rPr lang="en-US" sz="4400" b="0" i="0" u="none" strike="noStrike" cap="none" baseline="0" dirty="0" smtClean="0">
                <a:solidFill>
                  <a:schemeClr val="dk1"/>
                </a:solidFill>
                <a:latin typeface="Calibri"/>
                <a:ea typeface="Calibri"/>
                <a:cs typeface="Calibri"/>
                <a:sym typeface="Calibri"/>
              </a:rPr>
              <a:t> Community</a:t>
            </a:r>
            <a:endParaRPr lang="en-US" sz="4400" b="0" i="0" u="none" strike="noStrike" cap="none" baseline="0" dirty="0">
              <a:solidFill>
                <a:schemeClr val="dk1"/>
              </a:solidFill>
              <a:latin typeface="Calibri"/>
              <a:ea typeface="Calibri"/>
              <a:cs typeface="Calibri"/>
              <a:sym typeface="Calibri"/>
            </a:endParaRPr>
          </a:p>
        </p:txBody>
      </p:sp>
      <p:sp>
        <p:nvSpPr>
          <p:cNvPr id="137" name="Shape 137"/>
          <p:cNvSpPr txBox="1"/>
          <p:nvPr/>
        </p:nvSpPr>
        <p:spPr>
          <a:xfrm>
            <a:off x="448285" y="4782262"/>
            <a:ext cx="8229607" cy="1569660"/>
          </a:xfrm>
          <a:prstGeom prst="rect">
            <a:avLst/>
          </a:prstGeom>
          <a:solidFill>
            <a:schemeClr val="accent6"/>
          </a:solid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dk1"/>
                </a:solidFill>
                <a:latin typeface="Calibri"/>
                <a:ea typeface="Calibri"/>
                <a:cs typeface="Calibri"/>
                <a:sym typeface="Calibri"/>
              </a:rPr>
              <a:t>Institutions</a:t>
            </a:r>
            <a:r>
              <a:rPr lang="en-US" sz="2400" b="0" i="0" u="none" strike="noStrike" cap="none" baseline="0">
                <a:solidFill>
                  <a:schemeClr val="dk1"/>
                </a:solidFill>
                <a:latin typeface="Calibri"/>
                <a:ea typeface="Calibri"/>
                <a:cs typeface="Calibri"/>
                <a:sym typeface="Calibri"/>
              </a:rPr>
              <a:t> can setup/host their own Dataverse repository (UNC ODUM, Fudan Univ, Scholars Portal, DANS, etc) and within them can have dataverses for a variety of users (across all research domains): Researchers, Projects, Journals, etc.</a:t>
            </a:r>
          </a:p>
        </p:txBody>
      </p:sp>
      <p:pic>
        <p:nvPicPr>
          <p:cNvPr id="138" name="Shape 138"/>
          <p:cNvPicPr preferRelativeResize="0"/>
          <p:nvPr/>
        </p:nvPicPr>
        <p:blipFill rotWithShape="1">
          <a:blip r:embed="rId3">
            <a:alphaModFix/>
          </a:blip>
          <a:srcRect t="13604" r="3017"/>
          <a:stretch/>
        </p:blipFill>
        <p:spPr>
          <a:xfrm>
            <a:off x="448285" y="2185390"/>
            <a:ext cx="8229598" cy="2339290"/>
          </a:xfrm>
          <a:prstGeom prst="rect">
            <a:avLst/>
          </a:prstGeom>
          <a:noFill/>
          <a:ln w="9525" cap="flat" cmpd="sng">
            <a:solidFill>
              <a:srgbClr val="A6A6A6"/>
            </a:solidFill>
            <a:prstDash val="solid"/>
            <a:round/>
            <a:headEnd type="none" w="med" len="med"/>
            <a:tailEnd type="none" w="med" len="med"/>
          </a:ln>
        </p:spPr>
      </p:pic>
      <p:sp>
        <p:nvSpPr>
          <p:cNvPr id="139" name="Shape 139"/>
          <p:cNvSpPr/>
          <p:nvPr/>
        </p:nvSpPr>
        <p:spPr>
          <a:xfrm rot="8296584">
            <a:off x="5490217" y="2957700"/>
            <a:ext cx="130777" cy="135369"/>
          </a:xfrm>
          <a:prstGeom prst="teardrop">
            <a:avLst>
              <a:gd name="adj" fmla="val 100000"/>
            </a:avLst>
          </a:prstGeom>
          <a:solidFill>
            <a:srgbClr val="5F497A"/>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p:nvPr/>
        </p:nvSpPr>
        <p:spPr>
          <a:xfrm rot="8296584">
            <a:off x="5833667" y="3125944"/>
            <a:ext cx="130777" cy="135369"/>
          </a:xfrm>
          <a:prstGeom prst="teardrop">
            <a:avLst>
              <a:gd name="adj" fmla="val 100000"/>
            </a:avLst>
          </a:prstGeom>
          <a:solidFill>
            <a:srgbClr val="800000"/>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1" name="Shape 141"/>
          <p:cNvSpPr/>
          <p:nvPr/>
        </p:nvSpPr>
        <p:spPr>
          <a:xfrm rot="8296584">
            <a:off x="5645966" y="3419833"/>
            <a:ext cx="130777" cy="135369"/>
          </a:xfrm>
          <a:prstGeom prst="teardrop">
            <a:avLst>
              <a:gd name="adj" fmla="val 100000"/>
            </a:avLst>
          </a:prstGeom>
          <a:solidFill>
            <a:srgbClr val="E36C09"/>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2" name="Shape 142"/>
          <p:cNvSpPr/>
          <p:nvPr/>
        </p:nvSpPr>
        <p:spPr>
          <a:xfrm rot="8296584">
            <a:off x="1067616" y="3607906"/>
            <a:ext cx="130777" cy="135369"/>
          </a:xfrm>
          <a:prstGeom prst="teardrop">
            <a:avLst>
              <a:gd name="adj" fmla="val 100000"/>
            </a:avLst>
          </a:prstGeom>
          <a:solidFill>
            <a:srgbClr val="953734"/>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3" name="Shape 143"/>
          <p:cNvSpPr/>
          <p:nvPr/>
        </p:nvSpPr>
        <p:spPr>
          <a:xfrm rot="8296584">
            <a:off x="476743" y="3996163"/>
            <a:ext cx="130777" cy="135369"/>
          </a:xfrm>
          <a:prstGeom prst="teardrop">
            <a:avLst>
              <a:gd name="adj" fmla="val 100000"/>
            </a:avLst>
          </a:prstGeom>
          <a:solidFill>
            <a:srgbClr val="0000FF"/>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4" name="Shape 144"/>
          <p:cNvSpPr/>
          <p:nvPr/>
        </p:nvSpPr>
        <p:spPr>
          <a:xfrm rot="8296584">
            <a:off x="4516546" y="2758694"/>
            <a:ext cx="130777" cy="135369"/>
          </a:xfrm>
          <a:prstGeom prst="teardrop">
            <a:avLst>
              <a:gd name="adj" fmla="val 100000"/>
            </a:avLst>
          </a:prstGeom>
          <a:solidFill>
            <a:srgbClr val="FFFF00"/>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5" name="Shape 145"/>
          <p:cNvSpPr/>
          <p:nvPr/>
        </p:nvSpPr>
        <p:spPr>
          <a:xfrm rot="8296584">
            <a:off x="7946867" y="2758693"/>
            <a:ext cx="130777" cy="135369"/>
          </a:xfrm>
          <a:prstGeom prst="teardrop">
            <a:avLst>
              <a:gd name="adj" fmla="val 100000"/>
            </a:avLst>
          </a:prstGeom>
          <a:solidFill>
            <a:srgbClr val="FF0000"/>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6" name="Shape 146"/>
          <p:cNvSpPr/>
          <p:nvPr/>
        </p:nvSpPr>
        <p:spPr>
          <a:xfrm rot="8296584">
            <a:off x="4394935" y="3332736"/>
            <a:ext cx="130777" cy="135369"/>
          </a:xfrm>
          <a:prstGeom prst="teardrop">
            <a:avLst>
              <a:gd name="adj" fmla="val 100000"/>
            </a:avLst>
          </a:prstGeom>
          <a:solidFill>
            <a:srgbClr val="17365D"/>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7" name="Shape 147"/>
          <p:cNvSpPr/>
          <p:nvPr/>
        </p:nvSpPr>
        <p:spPr>
          <a:xfrm rot="8296584">
            <a:off x="8089657" y="2211741"/>
            <a:ext cx="130777" cy="135369"/>
          </a:xfrm>
          <a:prstGeom prst="teardrop">
            <a:avLst>
              <a:gd name="adj" fmla="val 100000"/>
            </a:avLst>
          </a:prstGeom>
          <a:solidFill>
            <a:srgbClr val="008000"/>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8" name="Shape 148"/>
          <p:cNvSpPr/>
          <p:nvPr/>
        </p:nvSpPr>
        <p:spPr>
          <a:xfrm rot="8296584">
            <a:off x="8134568" y="2769627"/>
            <a:ext cx="130777" cy="135369"/>
          </a:xfrm>
          <a:prstGeom prst="teardrop">
            <a:avLst>
              <a:gd name="adj" fmla="val 100000"/>
            </a:avLst>
          </a:prstGeom>
          <a:solidFill>
            <a:srgbClr val="CB12FF"/>
          </a:solidFill>
          <a:ln w="9525"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8758768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What is a Dataverse or Dataset?</a:t>
            </a:r>
          </a:p>
        </p:txBody>
      </p:sp>
      <p:pic>
        <p:nvPicPr>
          <p:cNvPr id="154" name="Shape 154"/>
          <p:cNvPicPr preferRelativeResize="0">
            <a:picLocks noGrp="1"/>
          </p:cNvPicPr>
          <p:nvPr>
            <p:ph type="body" idx="1"/>
          </p:nvPr>
        </p:nvPicPr>
        <p:blipFill rotWithShape="1">
          <a:blip r:embed="rId3">
            <a:alphaModFix/>
          </a:blip>
          <a:srcRect/>
          <a:stretch/>
        </p:blipFill>
        <p:spPr>
          <a:xfrm>
            <a:off x="228600" y="2268926"/>
            <a:ext cx="8732309" cy="3383280"/>
          </a:xfrm>
          <a:prstGeom prst="rect">
            <a:avLst/>
          </a:prstGeom>
          <a:noFill/>
          <a:ln>
            <a:noFill/>
          </a:ln>
        </p:spPr>
      </p:pic>
    </p:spTree>
    <p:extLst>
      <p:ext uri="{BB962C8B-B14F-4D97-AF65-F5344CB8AC3E}">
        <p14:creationId xmlns:p14="http://schemas.microsoft.com/office/powerpoint/2010/main" val="6926110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2" name="Picture 1" descr="Screen Shot 2015-09-10 at 11.24.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2" y="340147"/>
            <a:ext cx="8452790" cy="6038708"/>
          </a:xfrm>
          <a:prstGeom prst="rect">
            <a:avLst/>
          </a:prstGeom>
        </p:spPr>
      </p:pic>
      <p:sp>
        <p:nvSpPr>
          <p:cNvPr id="162" name="Shape 162"/>
          <p:cNvSpPr txBox="1"/>
          <p:nvPr/>
        </p:nvSpPr>
        <p:spPr>
          <a:xfrm>
            <a:off x="753018" y="3079132"/>
            <a:ext cx="7584815" cy="646331"/>
          </a:xfrm>
          <a:prstGeom prst="rect">
            <a:avLst/>
          </a:prstGeom>
          <a:solidFill>
            <a:srgbClr val="BFBFBF"/>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dirty="0">
                <a:solidFill>
                  <a:schemeClr val="dk1"/>
                </a:solidFill>
                <a:latin typeface="Calibri"/>
                <a:ea typeface="Calibri"/>
                <a:cs typeface="Calibri"/>
                <a:sym typeface="Calibri"/>
              </a:rPr>
              <a:t>	         </a:t>
            </a:r>
            <a:r>
              <a:rPr lang="en-US" sz="3600" b="0" i="0" u="sng" strike="noStrike" cap="none" baseline="0" dirty="0">
                <a:solidFill>
                  <a:schemeClr val="hlink"/>
                </a:solidFill>
                <a:latin typeface="Calibri"/>
                <a:ea typeface="Calibri"/>
                <a:cs typeface="Calibri"/>
                <a:sym typeface="Calibri"/>
                <a:hlinkClick r:id="rId4" action="ppaction://hlinkfile"/>
              </a:rPr>
              <a:t>dataverse.harvard.edu</a:t>
            </a:r>
            <a:endParaRPr lang="en-US" sz="3600" b="0" i="0" u="sng" strike="noStrike" cap="none" baseline="0" dirty="0">
              <a:solidFill>
                <a:schemeClr val="hlink"/>
              </a:solidFill>
              <a:latin typeface="Calibri"/>
              <a:ea typeface="Calibri"/>
              <a:cs typeface="Calibri"/>
              <a:sym typeface="Calibri"/>
              <a:hlinkClick r:id="rId4"/>
            </a:endParaRPr>
          </a:p>
        </p:txBody>
      </p:sp>
    </p:spTree>
    <p:extLst>
      <p:ext uri="{BB962C8B-B14F-4D97-AF65-F5344CB8AC3E}">
        <p14:creationId xmlns:p14="http://schemas.microsoft.com/office/powerpoint/2010/main" val="346011951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Harvard Dataverse</a:t>
            </a:r>
          </a:p>
        </p:txBody>
      </p:sp>
      <p:sp>
        <p:nvSpPr>
          <p:cNvPr id="168" name="Shape 168"/>
          <p:cNvSpPr txBox="1"/>
          <p:nvPr/>
        </p:nvSpPr>
        <p:spPr>
          <a:xfrm>
            <a:off x="685800" y="2789574"/>
            <a:ext cx="1401185" cy="553997"/>
          </a:xfrm>
          <a:prstGeom prst="rect">
            <a:avLst/>
          </a:prstGeom>
          <a:solidFill>
            <a:srgbClr val="E36C09"/>
          </a:solidFill>
          <a:ln>
            <a:noFill/>
          </a:ln>
        </p:spPr>
        <p:txBody>
          <a:bodyPr lIns="91425" tIns="45700" rIns="91425" bIns="45700" anchor="ctr" anchorCtr="0">
            <a:noAutofit/>
          </a:bodyPr>
          <a:lstStyle/>
          <a:p>
            <a:pPr marL="0" marR="0" lvl="0" indent="0" algn="just" rtl="0">
              <a:spcBef>
                <a:spcPts val="0"/>
              </a:spcBef>
              <a:buSzPct val="25000"/>
              <a:buNone/>
            </a:pPr>
            <a:r>
              <a:rPr lang="en-US" sz="3000" b="0" i="0" u="none" strike="noStrike" cap="none" baseline="0" dirty="0" smtClean="0">
                <a:solidFill>
                  <a:schemeClr val="lt1"/>
                </a:solidFill>
                <a:latin typeface="Calibri"/>
                <a:ea typeface="Calibri"/>
                <a:cs typeface="Calibri"/>
                <a:sym typeface="Calibri"/>
              </a:rPr>
              <a:t>  </a:t>
            </a:r>
            <a:r>
              <a:rPr lang="en-US" sz="3000" b="0" i="0" u="none" strike="noStrike" cap="none" baseline="0" dirty="0" smtClean="0">
                <a:solidFill>
                  <a:schemeClr val="lt1"/>
                </a:solidFill>
                <a:latin typeface="Calibri"/>
                <a:ea typeface="Calibri"/>
                <a:cs typeface="Calibri"/>
                <a:sym typeface="Calibri"/>
              </a:rPr>
              <a:t>1,298</a:t>
            </a:r>
            <a:endParaRPr lang="en-US" sz="3000" b="0" i="0" u="none" strike="noStrike" cap="none" baseline="0" dirty="0">
              <a:solidFill>
                <a:schemeClr val="lt1"/>
              </a:solidFill>
              <a:latin typeface="Calibri"/>
              <a:ea typeface="Calibri"/>
              <a:cs typeface="Calibri"/>
              <a:sym typeface="Calibri"/>
            </a:endParaRPr>
          </a:p>
        </p:txBody>
      </p:sp>
      <p:sp>
        <p:nvSpPr>
          <p:cNvPr id="169" name="Shape 169"/>
          <p:cNvSpPr txBox="1"/>
          <p:nvPr/>
        </p:nvSpPr>
        <p:spPr>
          <a:xfrm>
            <a:off x="2240934" y="2789574"/>
            <a:ext cx="2173874" cy="553997"/>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SzPct val="25000"/>
              <a:buNone/>
            </a:pPr>
            <a:r>
              <a:rPr lang="en-US" sz="3000" b="0" i="0" u="none" strike="noStrike" cap="none" baseline="0" dirty="0" err="1">
                <a:solidFill>
                  <a:schemeClr val="dk1"/>
                </a:solidFill>
                <a:latin typeface="Calibri"/>
                <a:ea typeface="Calibri"/>
                <a:cs typeface="Calibri"/>
                <a:sym typeface="Calibri"/>
              </a:rPr>
              <a:t>Dataverses</a:t>
            </a:r>
            <a:endParaRPr lang="en-US" sz="3000" b="0" i="0" u="none" strike="noStrike" cap="none" baseline="0" dirty="0">
              <a:solidFill>
                <a:schemeClr val="dk1"/>
              </a:solidFill>
              <a:latin typeface="Calibri"/>
              <a:ea typeface="Calibri"/>
              <a:cs typeface="Calibri"/>
              <a:sym typeface="Calibri"/>
            </a:endParaRPr>
          </a:p>
        </p:txBody>
      </p:sp>
      <p:sp>
        <p:nvSpPr>
          <p:cNvPr id="170" name="Shape 170"/>
          <p:cNvSpPr txBox="1"/>
          <p:nvPr/>
        </p:nvSpPr>
        <p:spPr>
          <a:xfrm>
            <a:off x="152400" y="1732001"/>
            <a:ext cx="8915400" cy="5539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000" b="1" i="0" u="none" strike="noStrike" cap="none" baseline="0" dirty="0">
                <a:solidFill>
                  <a:schemeClr val="dk1"/>
                </a:solidFill>
                <a:latin typeface="Calibri"/>
                <a:ea typeface="Calibri"/>
                <a:cs typeface="Calibri"/>
                <a:sym typeface="Calibri"/>
              </a:rPr>
              <a:t>Open to all </a:t>
            </a:r>
            <a:r>
              <a:rPr lang="en-US" sz="3000" b="0" i="0" u="none" strike="noStrike" cap="none" baseline="0" dirty="0">
                <a:solidFill>
                  <a:schemeClr val="dk1"/>
                </a:solidFill>
                <a:latin typeface="Calibri"/>
                <a:ea typeface="Calibri"/>
                <a:cs typeface="Calibri"/>
                <a:sym typeface="Calibri"/>
              </a:rPr>
              <a:t>repository instance at Harvard currently has:</a:t>
            </a:r>
          </a:p>
        </p:txBody>
      </p:sp>
      <p:sp>
        <p:nvSpPr>
          <p:cNvPr id="171" name="Shape 171"/>
          <p:cNvSpPr txBox="1"/>
          <p:nvPr/>
        </p:nvSpPr>
        <p:spPr>
          <a:xfrm>
            <a:off x="1447800" y="4084974"/>
            <a:ext cx="1847282" cy="553997"/>
          </a:xfrm>
          <a:prstGeom prst="rect">
            <a:avLst/>
          </a:prstGeom>
          <a:solidFill>
            <a:schemeClr val="accent1"/>
          </a:solidFill>
          <a:ln>
            <a:noFill/>
          </a:ln>
        </p:spPr>
        <p:txBody>
          <a:bodyPr lIns="91425" tIns="45700" rIns="91425" bIns="45700" anchor="ctr" anchorCtr="0">
            <a:noAutofit/>
          </a:bodyPr>
          <a:lstStyle/>
          <a:p>
            <a:pPr marL="0" marR="0" lvl="0" indent="0" algn="just" rtl="0">
              <a:spcBef>
                <a:spcPts val="0"/>
              </a:spcBef>
              <a:buSzPct val="25000"/>
              <a:buNone/>
            </a:pPr>
            <a:r>
              <a:rPr lang="en-US" sz="3000" b="0" i="0" u="none" strike="noStrike" cap="none" baseline="0" dirty="0" smtClean="0">
                <a:solidFill>
                  <a:schemeClr val="lt1"/>
                </a:solidFill>
                <a:latin typeface="Calibri"/>
                <a:ea typeface="Calibri"/>
                <a:cs typeface="Calibri"/>
                <a:sym typeface="Calibri"/>
              </a:rPr>
              <a:t>   59, </a:t>
            </a:r>
            <a:r>
              <a:rPr lang="en-US" sz="3000" dirty="0" smtClean="0">
                <a:solidFill>
                  <a:schemeClr val="lt1"/>
                </a:solidFill>
                <a:latin typeface="Calibri"/>
                <a:ea typeface="Calibri"/>
                <a:cs typeface="Calibri"/>
                <a:sym typeface="Calibri"/>
              </a:rPr>
              <a:t>370</a:t>
            </a:r>
            <a:endParaRPr lang="en-US" sz="3000" b="0" i="0" u="none" strike="noStrike" cap="none" baseline="0" dirty="0">
              <a:solidFill>
                <a:schemeClr val="lt1"/>
              </a:solidFill>
              <a:latin typeface="Calibri"/>
              <a:ea typeface="Calibri"/>
              <a:cs typeface="Calibri"/>
              <a:sym typeface="Calibri"/>
            </a:endParaRPr>
          </a:p>
        </p:txBody>
      </p:sp>
      <p:sp>
        <p:nvSpPr>
          <p:cNvPr id="172" name="Shape 172"/>
          <p:cNvSpPr txBox="1"/>
          <p:nvPr/>
        </p:nvSpPr>
        <p:spPr>
          <a:xfrm>
            <a:off x="3429000" y="4084974"/>
            <a:ext cx="2098011" cy="553997"/>
          </a:xfrm>
          <a:prstGeom prst="rect">
            <a:avLst/>
          </a:prstGeom>
          <a:solidFill>
            <a:srgbClr val="D8D8D8"/>
          </a:solid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solidFill>
                  <a:schemeClr val="dk1"/>
                </a:solidFill>
                <a:latin typeface="Calibri"/>
                <a:ea typeface="Calibri"/>
                <a:cs typeface="Calibri"/>
                <a:sym typeface="Calibri"/>
              </a:rPr>
              <a:t>Datasets</a:t>
            </a:r>
          </a:p>
        </p:txBody>
      </p:sp>
      <p:sp>
        <p:nvSpPr>
          <p:cNvPr id="173" name="Shape 173"/>
          <p:cNvSpPr txBox="1"/>
          <p:nvPr/>
        </p:nvSpPr>
        <p:spPr>
          <a:xfrm>
            <a:off x="2743200" y="5380374"/>
            <a:ext cx="2071811" cy="553997"/>
          </a:xfrm>
          <a:prstGeom prst="rect">
            <a:avLst/>
          </a:prstGeom>
          <a:solidFill>
            <a:schemeClr val="accent3"/>
          </a:solidFill>
          <a:ln>
            <a:noFill/>
          </a:ln>
        </p:spPr>
        <p:txBody>
          <a:bodyPr lIns="91425" tIns="45700" rIns="91425" bIns="45700" anchor="ctr" anchorCtr="0">
            <a:noAutofit/>
          </a:bodyPr>
          <a:lstStyle/>
          <a:p>
            <a:pPr marL="0" marR="0" lvl="0" indent="0" algn="just" rtl="0">
              <a:spcBef>
                <a:spcPts val="0"/>
              </a:spcBef>
              <a:buSzPct val="25000"/>
              <a:buNone/>
            </a:pPr>
            <a:r>
              <a:rPr lang="en-US" sz="3000" b="0" i="0" u="none" strike="noStrike" cap="none" baseline="0" dirty="0" smtClean="0">
                <a:solidFill>
                  <a:schemeClr val="lt1"/>
                </a:solidFill>
                <a:latin typeface="Calibri"/>
                <a:ea typeface="Calibri"/>
                <a:cs typeface="Calibri"/>
                <a:sym typeface="Calibri"/>
              </a:rPr>
              <a:t>    </a:t>
            </a:r>
            <a:r>
              <a:rPr lang="en-US" sz="3000" dirty="0" smtClean="0">
                <a:solidFill>
                  <a:schemeClr val="lt1"/>
                </a:solidFill>
                <a:latin typeface="Calibri"/>
                <a:ea typeface="Calibri"/>
                <a:cs typeface="Calibri"/>
                <a:sym typeface="Calibri"/>
              </a:rPr>
              <a:t>284, </a:t>
            </a:r>
            <a:r>
              <a:rPr lang="en-US" sz="3000" dirty="0" smtClean="0">
                <a:solidFill>
                  <a:schemeClr val="lt1"/>
                </a:solidFill>
                <a:latin typeface="Calibri"/>
                <a:ea typeface="Calibri"/>
                <a:cs typeface="Calibri"/>
                <a:sym typeface="Calibri"/>
              </a:rPr>
              <a:t>473</a:t>
            </a:r>
            <a:endParaRPr lang="en-US" sz="3000" b="0" i="0" u="none" strike="noStrike" cap="none" baseline="0" dirty="0">
              <a:solidFill>
                <a:schemeClr val="lt1"/>
              </a:solidFill>
              <a:latin typeface="Calibri"/>
              <a:ea typeface="Calibri"/>
              <a:cs typeface="Calibri"/>
              <a:sym typeface="Calibri"/>
            </a:endParaRPr>
          </a:p>
        </p:txBody>
      </p:sp>
      <p:sp>
        <p:nvSpPr>
          <p:cNvPr id="174" name="Shape 174"/>
          <p:cNvSpPr txBox="1"/>
          <p:nvPr/>
        </p:nvSpPr>
        <p:spPr>
          <a:xfrm>
            <a:off x="5029200" y="5380374"/>
            <a:ext cx="978116" cy="553997"/>
          </a:xfrm>
          <a:prstGeom prst="rect">
            <a:avLst/>
          </a:prstGeom>
          <a:solidFill>
            <a:srgbClr val="D8D8D8"/>
          </a:solid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solidFill>
                  <a:schemeClr val="dk1"/>
                </a:solidFill>
                <a:latin typeface="Calibri"/>
                <a:ea typeface="Calibri"/>
                <a:cs typeface="Calibri"/>
                <a:sym typeface="Calibri"/>
              </a:rPr>
              <a:t>Files</a:t>
            </a:r>
          </a:p>
        </p:txBody>
      </p:sp>
      <p:sp>
        <p:nvSpPr>
          <p:cNvPr id="175" name="Shape 175"/>
          <p:cNvSpPr txBox="1"/>
          <p:nvPr/>
        </p:nvSpPr>
        <p:spPr>
          <a:xfrm>
            <a:off x="5562600" y="4694574"/>
            <a:ext cx="3581399" cy="492442"/>
          </a:xfrm>
          <a:prstGeom prst="rect">
            <a:avLst/>
          </a:prstGeom>
          <a:solidFill>
            <a:srgbClr val="953734"/>
          </a:solidFill>
          <a:ln>
            <a:noFill/>
          </a:ln>
        </p:spPr>
        <p:txBody>
          <a:bodyPr lIns="91425" tIns="45700" rIns="91425" bIns="45700" anchor="t" anchorCtr="0">
            <a:noAutofit/>
          </a:bodyPr>
          <a:lstStyle/>
          <a:p>
            <a:pPr marL="0" marR="0" lvl="0" indent="0" algn="ctr" rtl="0">
              <a:spcBef>
                <a:spcPts val="0"/>
              </a:spcBef>
              <a:buSzPct val="25000"/>
              <a:buNone/>
            </a:pPr>
            <a:r>
              <a:rPr lang="en-US" sz="2600" b="0" i="0" u="none" strike="noStrike" cap="none" baseline="0" dirty="0">
                <a:solidFill>
                  <a:srgbClr val="FFFFFF"/>
                </a:solidFill>
                <a:latin typeface="Calibri"/>
                <a:ea typeface="Calibri"/>
                <a:cs typeface="Calibri"/>
                <a:sym typeface="Calibri"/>
              </a:rPr>
              <a:t>&gt; </a:t>
            </a:r>
            <a:r>
              <a:rPr lang="en-US" sz="2600" b="0" i="0" u="none" strike="noStrike" cap="none" baseline="0" dirty="0" smtClean="0">
                <a:solidFill>
                  <a:srgbClr val="FFFFFF"/>
                </a:solidFill>
                <a:latin typeface="Calibri"/>
                <a:ea typeface="Calibri"/>
                <a:cs typeface="Calibri"/>
                <a:sym typeface="Calibri"/>
              </a:rPr>
              <a:t>1.4 </a:t>
            </a:r>
            <a:r>
              <a:rPr lang="en-US" sz="2600" b="0" i="0" u="none" strike="noStrike" cap="none" baseline="0" dirty="0">
                <a:solidFill>
                  <a:srgbClr val="FFFFFF"/>
                </a:solidFill>
                <a:latin typeface="Calibri"/>
                <a:ea typeface="Calibri"/>
                <a:cs typeface="Calibri"/>
                <a:sym typeface="Calibri"/>
              </a:rPr>
              <a:t>Million Downloads</a:t>
            </a:r>
          </a:p>
        </p:txBody>
      </p:sp>
      <p:sp>
        <p:nvSpPr>
          <p:cNvPr id="176" name="Shape 176"/>
          <p:cNvSpPr txBox="1"/>
          <p:nvPr/>
        </p:nvSpPr>
        <p:spPr>
          <a:xfrm>
            <a:off x="532479" y="6153089"/>
            <a:ext cx="388232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*number from </a:t>
            </a:r>
            <a:r>
              <a:rPr lang="en-US" sz="2000" b="0" i="0" u="none" strike="noStrike" cap="none" baseline="0" dirty="0" smtClean="0">
                <a:solidFill>
                  <a:schemeClr val="dk1"/>
                </a:solidFill>
                <a:latin typeface="Calibri"/>
                <a:ea typeface="Calibri"/>
                <a:cs typeface="Calibri"/>
                <a:sym typeface="Calibri"/>
              </a:rPr>
              <a:t>October </a:t>
            </a:r>
            <a:r>
              <a:rPr lang="en-US" sz="2000" dirty="0" smtClean="0">
                <a:solidFill>
                  <a:schemeClr val="dk1"/>
                </a:solidFill>
                <a:latin typeface="Calibri"/>
                <a:ea typeface="Calibri"/>
                <a:cs typeface="Calibri"/>
                <a:sym typeface="Calibri"/>
              </a:rPr>
              <a:t>25</a:t>
            </a:r>
            <a:r>
              <a:rPr lang="en-US" sz="2000" b="0" i="0" u="none" strike="noStrike" cap="none" baseline="0" dirty="0" smtClean="0">
                <a:solidFill>
                  <a:schemeClr val="dk1"/>
                </a:solidFill>
                <a:latin typeface="Calibri"/>
                <a:ea typeface="Calibri"/>
                <a:cs typeface="Calibri"/>
                <a:sym typeface="Calibri"/>
              </a:rPr>
              <a:t>, </a:t>
            </a:r>
            <a:r>
              <a:rPr lang="en-US" sz="2000" b="0" i="0" u="none" strike="noStrike" cap="none" baseline="0" dirty="0">
                <a:solidFill>
                  <a:schemeClr val="dk1"/>
                </a:solidFill>
                <a:latin typeface="Calibri"/>
                <a:ea typeface="Calibri"/>
                <a:cs typeface="Calibri"/>
                <a:sym typeface="Calibri"/>
              </a:rPr>
              <a:t>2015</a:t>
            </a:r>
          </a:p>
        </p:txBody>
      </p:sp>
      <p:cxnSp>
        <p:nvCxnSpPr>
          <p:cNvPr id="177" name="Shape 177"/>
          <p:cNvCxnSpPr/>
          <p:nvPr/>
        </p:nvCxnSpPr>
        <p:spPr>
          <a:xfrm rot="-5400000" flipH="1">
            <a:off x="1529249" y="3470124"/>
            <a:ext cx="628800" cy="486900"/>
          </a:xfrm>
          <a:prstGeom prst="bentConnector3">
            <a:avLst>
              <a:gd name="adj1" fmla="val 50000"/>
            </a:avLst>
          </a:prstGeom>
          <a:noFill/>
          <a:ln w="50800" cap="flat" cmpd="sng">
            <a:solidFill>
              <a:srgbClr val="4A7DBB"/>
            </a:solidFill>
            <a:prstDash val="solid"/>
            <a:round/>
            <a:headEnd type="none" w="med" len="med"/>
            <a:tailEnd type="stealth" w="lg" len="lg"/>
          </a:ln>
        </p:spPr>
      </p:cxnSp>
      <p:cxnSp>
        <p:nvCxnSpPr>
          <p:cNvPr id="178" name="Shape 178"/>
          <p:cNvCxnSpPr/>
          <p:nvPr/>
        </p:nvCxnSpPr>
        <p:spPr>
          <a:xfrm rot="-5400000" flipH="1">
            <a:off x="2718864" y="4765524"/>
            <a:ext cx="628800" cy="486900"/>
          </a:xfrm>
          <a:prstGeom prst="bentConnector3">
            <a:avLst>
              <a:gd name="adj1" fmla="val 50000"/>
            </a:avLst>
          </a:prstGeom>
          <a:noFill/>
          <a:ln w="50800" cap="flat" cmpd="sng">
            <a:solidFill>
              <a:srgbClr val="4A7DBB"/>
            </a:solidFill>
            <a:prstDash val="solid"/>
            <a:round/>
            <a:headEnd type="none" w="med" len="med"/>
            <a:tailEnd type="stealth" w="lg" len="lg"/>
          </a:ln>
        </p:spPr>
      </p:cxnSp>
      <p:cxnSp>
        <p:nvCxnSpPr>
          <p:cNvPr id="179" name="Shape 179"/>
          <p:cNvCxnSpPr>
            <a:stCxn id="174" idx="3"/>
          </p:cNvCxnSpPr>
          <p:nvPr/>
        </p:nvCxnSpPr>
        <p:spPr>
          <a:xfrm rot="10800000" flipH="1">
            <a:off x="6007316" y="5186972"/>
            <a:ext cx="1155599" cy="470400"/>
          </a:xfrm>
          <a:prstGeom prst="straightConnector1">
            <a:avLst/>
          </a:prstGeom>
          <a:noFill/>
          <a:ln w="38100" cap="flat" cmpd="sng">
            <a:solidFill>
              <a:srgbClr val="4A7DBB"/>
            </a:solidFill>
            <a:prstDash val="solid"/>
            <a:round/>
            <a:headEnd type="none" w="med" len="med"/>
            <a:tailEnd type="stealth" w="lg" len="lg"/>
          </a:ln>
        </p:spPr>
      </p:cxnSp>
    </p:spTree>
    <p:extLst>
      <p:ext uri="{BB962C8B-B14F-4D97-AF65-F5344CB8AC3E}">
        <p14:creationId xmlns:p14="http://schemas.microsoft.com/office/powerpoint/2010/main" val="14761094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722312" y="4406900"/>
            <a:ext cx="7772400" cy="1362075"/>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4000" b="1" i="0" u="none" strike="noStrike" cap="none" baseline="0">
                <a:solidFill>
                  <a:schemeClr val="dk1"/>
                </a:solidFill>
                <a:latin typeface="Calibri"/>
                <a:ea typeface="Calibri"/>
                <a:cs typeface="Calibri"/>
                <a:sym typeface="Calibri"/>
              </a:rPr>
              <a:t>DATAVERSE BEST PRACTICES</a:t>
            </a:r>
          </a:p>
        </p:txBody>
      </p:sp>
      <p:sp>
        <p:nvSpPr>
          <p:cNvPr id="185" name="Shape 185"/>
          <p:cNvSpPr txBox="1">
            <a:spLocks noGrp="1"/>
          </p:cNvSpPr>
          <p:nvPr>
            <p:ph type="body" idx="1"/>
          </p:nvPr>
        </p:nvSpPr>
        <p:spPr>
          <a:xfrm>
            <a:off x="722312" y="2906713"/>
            <a:ext cx="7772400" cy="1500187"/>
          </a:xfrm>
          <a:prstGeom prst="rect">
            <a:avLst/>
          </a:prstGeom>
          <a:noFill/>
          <a:ln>
            <a:noFill/>
          </a:ln>
        </p:spPr>
        <p:txBody>
          <a:bodyPr lIns="91425" tIns="45700" rIns="91425" bIns="45700" anchor="b" anchorCtr="0">
            <a:noAutofit/>
          </a:bodyPr>
          <a:lstStyle/>
          <a:p>
            <a:pPr marL="0" marR="0" lvl="0" indent="0" algn="l" rtl="0">
              <a:spcBef>
                <a:spcPts val="0"/>
              </a:spcBef>
              <a:buClr>
                <a:srgbClr val="888888"/>
              </a:buClr>
              <a:buFont typeface="Arial"/>
              <a:buNone/>
            </a:pPr>
            <a:endParaRPr sz="2000" b="0" i="0" u="none" strike="noStrike" cap="none" baseline="0">
              <a:solidFill>
                <a:srgbClr val="888888"/>
              </a:solidFill>
              <a:latin typeface="Calibri"/>
              <a:ea typeface="Calibri"/>
              <a:cs typeface="Calibri"/>
              <a:sym typeface="Calibri"/>
            </a:endParaRPr>
          </a:p>
        </p:txBody>
      </p:sp>
      <p:pic>
        <p:nvPicPr>
          <p:cNvPr id="186" name="Shape 186"/>
          <p:cNvPicPr preferRelativeResize="0"/>
          <p:nvPr/>
        </p:nvPicPr>
        <p:blipFill rotWithShape="1">
          <a:blip r:embed="rId3">
            <a:alphaModFix/>
          </a:blip>
          <a:srcRect/>
          <a:stretch/>
        </p:blipFill>
        <p:spPr>
          <a:xfrm>
            <a:off x="4343400" y="381000"/>
            <a:ext cx="4657724" cy="1666875"/>
          </a:xfrm>
          <a:prstGeom prst="rect">
            <a:avLst/>
          </a:prstGeom>
          <a:noFill/>
          <a:ln>
            <a:noFill/>
          </a:ln>
        </p:spPr>
      </p:pic>
    </p:spTree>
    <p:extLst>
      <p:ext uri="{BB962C8B-B14F-4D97-AF65-F5344CB8AC3E}">
        <p14:creationId xmlns:p14="http://schemas.microsoft.com/office/powerpoint/2010/main" val="6737232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Dataverse Best Practices (1)</a:t>
            </a:r>
          </a:p>
        </p:txBody>
      </p:sp>
      <p:sp>
        <p:nvSpPr>
          <p:cNvPr id="192" name="Shape 192"/>
          <p:cNvSpPr txBox="1">
            <a:spLocks noGrp="1"/>
          </p:cNvSpPr>
          <p:nvPr>
            <p:ph type="body" idx="1"/>
          </p:nvPr>
        </p:nvSpPr>
        <p:spPr>
          <a:xfrm>
            <a:off x="457200" y="1496483"/>
            <a:ext cx="8229600" cy="488526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Standard Metadata Schemas</a:t>
            </a:r>
          </a:p>
          <a:p>
            <a:pPr marL="742950" marR="0" lvl="1" indent="-28575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DDI &amp; OAI DC</a:t>
            </a:r>
          </a:p>
          <a:p>
            <a:pPr marL="742950" marR="0" lvl="1" indent="-28575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New in 4.0: </a:t>
            </a:r>
          </a:p>
          <a:p>
            <a:pPr marL="1143000" marR="0" lvl="2" indent="-22860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DataCite 3.1</a:t>
            </a:r>
          </a:p>
          <a:p>
            <a:pPr marL="1143000" marR="0" lvl="2" indent="-22860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ISA-Tab (biomedical)</a:t>
            </a:r>
          </a:p>
          <a:p>
            <a:pPr marL="1143000" marR="0" lvl="2" indent="-22860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VO Resource (astronomy)</a:t>
            </a:r>
          </a:p>
          <a:p>
            <a:pPr marL="1143000" marR="0" lvl="2" indent="-22860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DC Terms</a:t>
            </a:r>
          </a:p>
          <a:p>
            <a:pPr marL="742950" marR="0" lvl="1" indent="-28575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Metadata can be exported in JSON &amp; XML</a:t>
            </a:r>
          </a:p>
        </p:txBody>
      </p:sp>
      <p:sp>
        <p:nvSpPr>
          <p:cNvPr id="193" name="Shape 19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8</a:t>
            </a:fld>
            <a:endParaRPr lang="en-US" sz="1200" b="0" i="0" u="none" strike="noStrike" cap="none" baseline="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445175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solidFill>
            <a:srgbClr val="D8D8D8"/>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Dataverse Best Practices (2)</a:t>
            </a:r>
          </a:p>
        </p:txBody>
      </p:sp>
      <p:sp>
        <p:nvSpPr>
          <p:cNvPr id="199" name="Shape 199"/>
          <p:cNvSpPr txBox="1">
            <a:spLocks noGrp="1"/>
          </p:cNvSpPr>
          <p:nvPr>
            <p:ph type="body" idx="1"/>
          </p:nvPr>
        </p:nvSpPr>
        <p:spPr>
          <a:xfrm>
            <a:off x="457200" y="1496483"/>
            <a:ext cx="8229600" cy="488526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Metadata is always public once a dataset is published </a:t>
            </a:r>
          </a:p>
          <a:p>
            <a:pPr marL="342900" marR="0" lvl="0" indent="-152400" algn="l" rtl="0">
              <a:spcBef>
                <a:spcPts val="600"/>
              </a:spcBef>
              <a:buClr>
                <a:schemeClr val="dk1"/>
              </a:buClr>
              <a:buFont typeface="Arial"/>
              <a:buNone/>
            </a:pPr>
            <a:endParaRPr sz="3000" b="0" i="0" u="none" strike="noStrike" cap="none" baseline="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By default, datasets receive CC0 Waiver</a:t>
            </a:r>
          </a:p>
          <a:p>
            <a:pPr marL="342900" marR="0" lvl="0" indent="-152400" algn="l" rtl="0">
              <a:spcBef>
                <a:spcPts val="600"/>
              </a:spcBef>
              <a:buClr>
                <a:schemeClr val="dk1"/>
              </a:buClr>
              <a:buFont typeface="Arial"/>
              <a:buNone/>
            </a:pPr>
            <a:endParaRPr sz="3000" b="0" i="0" u="none" strike="noStrike" cap="none" baseline="0">
              <a:solidFill>
                <a:schemeClr val="dk1"/>
              </a:solidFill>
              <a:latin typeface="Calibri"/>
              <a:ea typeface="Calibri"/>
              <a:cs typeface="Calibri"/>
              <a:sym typeface="Calibri"/>
            </a:endParaRPr>
          </a:p>
          <a:p>
            <a:pPr marL="342900" marR="0" lvl="0" indent="-342900" algn="l" rtl="0">
              <a:spcBef>
                <a:spcPts val="6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Even though default is CCO and we encourage open/public data, when needed, data files in a dataset can be made restricted, or terms of use can be added</a:t>
            </a:r>
          </a:p>
        </p:txBody>
      </p:sp>
      <p:sp>
        <p:nvSpPr>
          <p:cNvPr id="200" name="Shape 2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9</a:t>
            </a:fld>
            <a:endParaRPr lang="en-US" sz="1200" b="0" i="0" u="none" strike="noStrike" cap="none" baseline="0">
              <a:solidFill>
                <a:srgbClr val="888888"/>
              </a:solidFill>
              <a:latin typeface="Calibri"/>
              <a:ea typeface="Calibri"/>
              <a:cs typeface="Calibri"/>
              <a:sym typeface="Calibri"/>
            </a:endParaRPr>
          </a:p>
        </p:txBody>
      </p:sp>
      <p:pic>
        <p:nvPicPr>
          <p:cNvPr id="201" name="Shape 201"/>
          <p:cNvPicPr preferRelativeResize="0"/>
          <p:nvPr/>
        </p:nvPicPr>
        <p:blipFill rotWithShape="1">
          <a:blip r:embed="rId3">
            <a:alphaModFix/>
          </a:blip>
          <a:srcRect/>
          <a:stretch/>
        </p:blipFill>
        <p:spPr>
          <a:xfrm>
            <a:off x="7205568" y="3048000"/>
            <a:ext cx="1557430" cy="548639"/>
          </a:xfrm>
          <a:prstGeom prst="rect">
            <a:avLst/>
          </a:prstGeom>
          <a:noFill/>
          <a:ln>
            <a:noFill/>
          </a:ln>
        </p:spPr>
      </p:pic>
    </p:spTree>
    <p:extLst>
      <p:ext uri="{BB962C8B-B14F-4D97-AF65-F5344CB8AC3E}">
        <p14:creationId xmlns:p14="http://schemas.microsoft.com/office/powerpoint/2010/main" val="40347943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15188</TotalTime>
  <Words>974</Words>
  <Application>Microsoft Macintosh PowerPoint</Application>
  <PresentationFormat>On-screen Show (4:3)</PresentationFormat>
  <Paragraphs>140</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Sharing Your Data with Dataverse</vt:lpstr>
      <vt:lpstr>What is Dataverse?</vt:lpstr>
      <vt:lpstr>The Dataverse Community</vt:lpstr>
      <vt:lpstr>What is a Dataverse or Dataset?</vt:lpstr>
      <vt:lpstr>PowerPoint Presentation</vt:lpstr>
      <vt:lpstr>Harvard Dataverse</vt:lpstr>
      <vt:lpstr>DATAVERSE BEST PRACTICES</vt:lpstr>
      <vt:lpstr>Dataverse Best Practices (1)</vt:lpstr>
      <vt:lpstr>Dataverse Best Practices (2)</vt:lpstr>
      <vt:lpstr>Dataverse Best Practices (3)</vt:lpstr>
      <vt:lpstr>Data Citation Example</vt:lpstr>
      <vt:lpstr>Dataverse Best Practices (4)</vt:lpstr>
      <vt:lpstr>Dataverse Best Practices (5)</vt:lpstr>
      <vt:lpstr>DISCOVERING + PUBLISHING DATA WITH DATAVERSE</vt:lpstr>
      <vt:lpstr>Benefits for Researchers Using Dataverse</vt:lpstr>
      <vt:lpstr>PowerPoint Presentation</vt:lpstr>
      <vt:lpstr>Rigorous Data Publishing Workflows</vt:lpstr>
      <vt:lpstr>LIVE DEMO TIME! demo.dataverse.org</vt:lpstr>
      <vt:lpstr>ORGANIZING AN INSTITUTION’S DATA</vt:lpstr>
      <vt:lpstr>Researcher/Faculty Member</vt:lpstr>
      <vt:lpstr>Research Project/Archive</vt:lpstr>
      <vt:lpstr>Organization or Institution</vt:lpstr>
      <vt:lpstr>Department</vt:lpstr>
      <vt:lpstr>Courses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 Publishing Data with Dataverse</dc:title>
  <dc:creator>Elizabeth Quigley</dc:creator>
  <cp:lastModifiedBy>Elizabeth Quigley</cp:lastModifiedBy>
  <cp:revision>40</cp:revision>
  <dcterms:created xsi:type="dcterms:W3CDTF">2015-09-09T14:46:02Z</dcterms:created>
  <dcterms:modified xsi:type="dcterms:W3CDTF">2015-10-26T21:03:05Z</dcterms:modified>
</cp:coreProperties>
</file>